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6"/>
  </p:notesMasterIdLst>
  <p:handoutMasterIdLst>
    <p:handoutMasterId r:id="rId57"/>
  </p:handoutMasterIdLst>
  <p:sldIdLst>
    <p:sldId id="256" r:id="rId2"/>
    <p:sldId id="272" r:id="rId3"/>
    <p:sldId id="318" r:id="rId4"/>
    <p:sldId id="284" r:id="rId5"/>
    <p:sldId id="319" r:id="rId6"/>
    <p:sldId id="281" r:id="rId7"/>
    <p:sldId id="320" r:id="rId8"/>
    <p:sldId id="282" r:id="rId9"/>
    <p:sldId id="293" r:id="rId10"/>
    <p:sldId id="283" r:id="rId11"/>
    <p:sldId id="321" r:id="rId12"/>
    <p:sldId id="285" r:id="rId13"/>
    <p:sldId id="331" r:id="rId14"/>
    <p:sldId id="286" r:id="rId15"/>
    <p:sldId id="288" r:id="rId16"/>
    <p:sldId id="322" r:id="rId17"/>
    <p:sldId id="323" r:id="rId18"/>
    <p:sldId id="298" r:id="rId19"/>
    <p:sldId id="305" r:id="rId20"/>
    <p:sldId id="306" r:id="rId21"/>
    <p:sldId id="324" r:id="rId22"/>
    <p:sldId id="299" r:id="rId23"/>
    <p:sldId id="307" r:id="rId24"/>
    <p:sldId id="325" r:id="rId25"/>
    <p:sldId id="300" r:id="rId26"/>
    <p:sldId id="308" r:id="rId27"/>
    <p:sldId id="309" r:id="rId28"/>
    <p:sldId id="310" r:id="rId29"/>
    <p:sldId id="326" r:id="rId30"/>
    <p:sldId id="301" r:id="rId31"/>
    <p:sldId id="311" r:id="rId32"/>
    <p:sldId id="312" r:id="rId33"/>
    <p:sldId id="327" r:id="rId34"/>
    <p:sldId id="313" r:id="rId35"/>
    <p:sldId id="314" r:id="rId36"/>
    <p:sldId id="315" r:id="rId37"/>
    <p:sldId id="328" r:id="rId38"/>
    <p:sldId id="303" r:id="rId39"/>
    <p:sldId id="316" r:id="rId40"/>
    <p:sldId id="329" r:id="rId41"/>
    <p:sldId id="289" r:id="rId42"/>
    <p:sldId id="304" r:id="rId43"/>
    <p:sldId id="332" r:id="rId44"/>
    <p:sldId id="334" r:id="rId45"/>
    <p:sldId id="335" r:id="rId46"/>
    <p:sldId id="336" r:id="rId47"/>
    <p:sldId id="340" r:id="rId48"/>
    <p:sldId id="341" r:id="rId49"/>
    <p:sldId id="337" r:id="rId50"/>
    <p:sldId id="338" r:id="rId51"/>
    <p:sldId id="339" r:id="rId52"/>
    <p:sldId id="333" r:id="rId53"/>
    <p:sldId id="330" r:id="rId54"/>
    <p:sldId id="280" r:id="rId5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54"/>
    <p:restoredTop sz="80864"/>
  </p:normalViewPr>
  <p:slideViewPr>
    <p:cSldViewPr snapToGrid="0" snapToObjects="1">
      <p:cViewPr varScale="1">
        <p:scale>
          <a:sx n="101" d="100"/>
          <a:sy n="101" d="100"/>
        </p:scale>
        <p:origin x="1120" y="19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2B928552-D6E3-2541-BEA9-FD4D873300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D2CAE5E-AED7-5741-9F7F-5C7B6EAD5A4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5E52C8-62C1-C24E-9527-6208EFC3B0ED}" type="datetimeFigureOut">
              <a:rPr kumimoji="1" lang="zh-CN" altLang="en-US" smtClean="0"/>
              <a:t>2021/8/4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F0CD99F-D20E-1948-8115-972CD5406C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D672EE2-9F4D-4A4F-AD0B-A97D2137C9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8949B-BE51-A24F-B150-B78FA2798D1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97004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F07F5-6558-D34E-AF69-E586CEEA1430}" type="datetimeFigureOut">
              <a:rPr kumimoji="1" lang="zh-CN" altLang="en-US" smtClean="0"/>
              <a:t>2021/8/4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99BE4-FEF7-C547-B836-3B4BFAD85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37438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Hi,</a:t>
            </a:r>
            <a:r>
              <a:rPr kumimoji="1" lang="zh-CN" altLang="en-US" dirty="0"/>
              <a:t> </a:t>
            </a:r>
            <a:r>
              <a:rPr kumimoji="1" lang="en-US" altLang="zh-CN" dirty="0"/>
              <a:t>I’m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Wenxin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/>
              <a:t>today</a:t>
            </a:r>
            <a:r>
              <a:rPr kumimoji="1" lang="zh-CN" altLang="en-US" dirty="0"/>
              <a:t> </a:t>
            </a:r>
            <a:r>
              <a:rPr kumimoji="1" lang="en-US" altLang="zh-CN" dirty="0"/>
              <a:t>I’m</a:t>
            </a:r>
            <a:r>
              <a:rPr kumimoji="1" lang="zh-CN" altLang="en-US" dirty="0"/>
              <a:t> </a:t>
            </a:r>
            <a:r>
              <a:rPr kumimoji="1" lang="en-US" altLang="zh-CN" dirty="0"/>
              <a:t>going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talk</a:t>
            </a:r>
            <a:r>
              <a:rPr kumimoji="1" lang="zh-CN" altLang="en-US" dirty="0"/>
              <a:t> </a:t>
            </a:r>
            <a:r>
              <a:rPr kumimoji="1" lang="en-US" altLang="zh-CN" dirty="0"/>
              <a:t>about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recommender</a:t>
            </a:r>
            <a:r>
              <a:rPr kumimoji="1" lang="zh-CN" altLang="en-US" dirty="0"/>
              <a:t> </a:t>
            </a:r>
            <a:r>
              <a:rPr kumimoji="1" lang="en-US" altLang="zh-CN" dirty="0"/>
              <a:t>systems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5336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3 types of ranking loss: pointwise, pairwise, listwise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pointwise: consider a single item-user interaction at a time and train a classifier or a regressor to predict individual preference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pairwise: consider a pair of items for each user and aim to approximate optimal ordering for that pair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listwise: consider 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entire list of items for each user and aim to approximate optimal ordering of that list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today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focus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pairwise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ranking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loss: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it's more suitable for ranking task coz predicting relative order is close to nature of ranking</a:t>
            </a: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Bayesian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Hinge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dirty="0"/>
              <a:t>can be used interchangeably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048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training set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positive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negative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pairs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assume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prefers positive item I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 negative item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each user 𝑢, we construct an 𝑛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by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item-item pair matrix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where 𝑛 is number of items</a:t>
            </a:r>
            <a:b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7346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200" dirty="0"/>
              <a:t>Bayesian personalized ranking loss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is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derived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from</a:t>
            </a:r>
            <a:r>
              <a:rPr kumimoji="1" lang="zh-CN" altLang="en-US" sz="1200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 posterior estimator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𝐷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training set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training sample is constructed as 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tuple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(𝑢,𝑖,𝑗)</a:t>
            </a:r>
            <a:br>
              <a:rPr lang="en-US" altLang="zh-CN" dirty="0"/>
            </a:b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hat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ui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hat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uj</a:t>
            </a:r>
            <a:r>
              <a: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 predicted scores of user 𝑢 give to item 𝑖 and 𝑗, respectively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prior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𝑝(</a:t>
            </a:r>
            <a:r>
              <a:rPr lang="el-GR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Θ)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 normal distribution with 0 mean and variance-covariance matrix </a:t>
            </a:r>
            <a:r>
              <a:rPr lang="el-GR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ΣΘ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l-GR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𝜎</a:t>
            </a:r>
            <a:r>
              <a:rPr lang="el-GR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sigmoid function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l-GR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</a:t>
            </a:r>
            <a:r>
              <a:rPr lang="el-GR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model params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l-GR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𝜆Θ</a:t>
            </a:r>
            <a:r>
              <a:rPr lang="el-GR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model specific regularization params</a:t>
            </a:r>
            <a:b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kumimoji="1"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21516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another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Hinge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hinge loss for ranking is different from that for support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vector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largest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similar to Bayesian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loss, hinge loss aims to optimize for relevant distance between positive and negative samples instead of absolute outputs,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make it very suited to rec systems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9064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talk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about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classical and advanced DL based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first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matrix</a:t>
            </a:r>
            <a:r>
              <a:rPr kumimoji="1" lang="zh-CN" altLang="en-US" dirty="0"/>
              <a:t> </a:t>
            </a:r>
            <a:r>
              <a:rPr kumimoji="1" lang="en-US" altLang="zh-CN" dirty="0"/>
              <a:t>factorization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14511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factorization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class of collaborative filtering models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 to predict ratings that a user might give to an item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winner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Netflix contest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factorize a user-item interaction matrix 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 matrix,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values of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explicit ratings) into product of 2 lower-rank matrices, a user latent matrix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𝐏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an item latent matrix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𝐐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predicted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rating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hat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estimated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transpose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latent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P:</a:t>
            </a:r>
            <a:r>
              <a:rPr kumimoji="1"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>
                <a:effectLst/>
              </a:rPr>
              <a:t>for a given user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𝑢</a:t>
            </a:r>
            <a:r>
              <a:rPr lang="en-US" altLang="zh-CN" dirty="0">
                <a:effectLst/>
              </a:rPr>
              <a:t>, elements of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𝐩𝑢</a:t>
            </a:r>
            <a:r>
              <a:rPr lang="en-US" altLang="zh-CN" dirty="0">
                <a:effectLst/>
              </a:rPr>
              <a:t> measure </a:t>
            </a:r>
            <a:r>
              <a:rPr lang="en-US" altLang="zh-CN" b="1" dirty="0">
                <a:effectLst/>
              </a:rPr>
              <a:t>extent of interest</a:t>
            </a:r>
            <a:r>
              <a:rPr lang="en-US" altLang="zh-CN" dirty="0">
                <a:effectLst/>
              </a:rPr>
              <a:t> the user has in items'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𝑘</a:t>
            </a:r>
            <a:r>
              <a:rPr lang="en-US" altLang="zh-CN" dirty="0">
                <a:effectLst/>
              </a:rPr>
              <a:t> features, e.g. genres and language of a movie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dirty="0">
                <a:effectLst/>
              </a:rPr>
              <a:t>item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latent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matrix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Q:</a:t>
            </a:r>
            <a:r>
              <a:rPr lang="zh-CN" altLang="en-US" dirty="0">
                <a:effectLst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a given item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𝑖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elements of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𝐪𝑖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measure the extent to which the item possesses those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𝑘k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features, e.g. genres and language of a movie</a:t>
            </a:r>
            <a:endParaRPr lang="en-US" altLang="zh-CN" dirty="0">
              <a:effectLst/>
            </a:endParaRPr>
          </a:p>
          <a:p>
            <a:endParaRPr lang="en-US" altLang="zh-CN" dirty="0">
              <a:effectLst/>
            </a:endParaRPr>
          </a:p>
          <a:p>
            <a:b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zh-CN" dirty="0">
              <a:effectLst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39391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training goal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 optimal params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𝐏,𝐐,𝑏</a:t>
            </a: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ias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by minimizing objective function using optimization algorithm (e.g. SGD, Adam)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objective function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reconstruction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predicted rating scores hat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𝐑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real rating scores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 regularization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10150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root-mean-square-error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evaluation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metric,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measure difference between predicted ratings and true ratings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21178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dis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MF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though matrix factorization model have decent performance on rating prediction task,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it's a linear model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so it can't capture complex </a:t>
            </a:r>
            <a:r>
              <a:rPr kumimoji="1" lang="en-US" altLang="zh-CN" b="1" dirty="0"/>
              <a:t>nonlinear</a:t>
            </a:r>
            <a:r>
              <a:rPr kumimoji="1" lang="en-US" altLang="zh-CN" dirty="0"/>
              <a:t> relationships that maybe predictive of users' preferences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so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integrate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nonlinear</a:t>
            </a:r>
            <a:r>
              <a:rPr kumimoji="1" lang="zh-CN" altLang="en-US" dirty="0"/>
              <a:t> </a:t>
            </a:r>
            <a:r>
              <a:rPr kumimoji="1" lang="en-US" altLang="zh-CN" dirty="0"/>
              <a:t>autoencoder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into</a:t>
            </a:r>
            <a:r>
              <a:rPr kumimoji="1" lang="zh-CN" altLang="en-US" dirty="0"/>
              <a:t> </a:t>
            </a:r>
            <a:r>
              <a:rPr kumimoji="1" lang="en-US" altLang="zh-CN" dirty="0"/>
              <a:t>MF,</a:t>
            </a:r>
            <a:r>
              <a:rPr kumimoji="1" lang="zh-CN" altLang="en-US" dirty="0"/>
              <a:t> </a:t>
            </a:r>
            <a:r>
              <a:rPr kumimoji="1" lang="en-US" altLang="zh-CN" dirty="0"/>
              <a:t>create</a:t>
            </a:r>
            <a:r>
              <a:rPr kumimoji="1" lang="zh-CN" altLang="en-US" dirty="0"/>
              <a:t> </a:t>
            </a:r>
            <a:r>
              <a:rPr kumimoji="1" lang="en-US" altLang="zh-CN" b="1" dirty="0" err="1"/>
              <a:t>AutoRec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52451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so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integrate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nonlinear</a:t>
            </a:r>
            <a:r>
              <a:rPr kumimoji="1" lang="zh-CN" altLang="en-US" dirty="0"/>
              <a:t> </a:t>
            </a:r>
            <a:r>
              <a:rPr kumimoji="1" lang="en-US" altLang="zh-CN" dirty="0"/>
              <a:t>autoencoder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into</a:t>
            </a:r>
            <a:r>
              <a:rPr kumimoji="1" lang="zh-CN" altLang="en-US" dirty="0"/>
              <a:t> </a:t>
            </a:r>
            <a:r>
              <a:rPr kumimoji="1" lang="en-US" altLang="zh-CN" dirty="0"/>
              <a:t>MF,</a:t>
            </a:r>
            <a:r>
              <a:rPr kumimoji="1" lang="zh-CN" altLang="en-US" dirty="0"/>
              <a:t> </a:t>
            </a:r>
            <a:r>
              <a:rPr kumimoji="1" lang="en-US" altLang="zh-CN" dirty="0"/>
              <a:t>create</a:t>
            </a:r>
            <a:r>
              <a:rPr kumimoji="1" lang="zh-CN" altLang="en-US" dirty="0"/>
              <a:t> </a:t>
            </a:r>
            <a:r>
              <a:rPr kumimoji="1" lang="en-US" altLang="zh-CN" b="1" dirty="0" err="1"/>
              <a:t>AutoRec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instead of explicitly embedding users/items into low-dimensional space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it uses column/row of interaction matrix as input,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then reconstructs interaction matrix in output layer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the missing entries of input are filled in output for purpose of rec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autoencoder: a NN that learns to copy its input to its output in order to code the inputs into hidden representations (usually very low-dimensional)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 err="1"/>
              <a:t>AutoRec</a:t>
            </a:r>
            <a:r>
              <a:rPr kumimoji="1" lang="zh-CN" altLang="en-US" dirty="0"/>
              <a:t> </a:t>
            </a:r>
            <a:r>
              <a:rPr kumimoji="1" lang="en-US" altLang="zh-CN" dirty="0"/>
              <a:t>has</a:t>
            </a:r>
            <a:r>
              <a:rPr kumimoji="1" lang="zh-CN" altLang="en-US" dirty="0"/>
              <a:t> </a:t>
            </a:r>
            <a:r>
              <a:rPr kumimoji="1" lang="en-US" altLang="zh-CN" dirty="0"/>
              <a:t>2 variants: user-based, item-based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here we only focus</a:t>
            </a:r>
            <a:r>
              <a:rPr kumimoji="1" lang="zh-CN" altLang="en-US" dirty="0"/>
              <a:t> </a:t>
            </a:r>
            <a:r>
              <a:rPr kumimoji="1" lang="en-US" altLang="zh-CN" dirty="0"/>
              <a:t>on item-based </a:t>
            </a:r>
            <a:r>
              <a:rPr kumimoji="1" lang="en-US" altLang="zh-CN" dirty="0" err="1"/>
              <a:t>AutoRec</a:t>
            </a:r>
            <a:endParaRPr kumimoji="1" lang="en-US" altLang="zh-CN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769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concepts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systems,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their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talk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about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classical and advanced DL based rec system models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last,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notebook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00859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defined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below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whole network of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AutoRec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ℎ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(𝐑∗𝑖)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reconstruction of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ith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column of rating matrix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𝐑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𝑓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𝑔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activation functions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𝐖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𝐕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weight matrices,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𝜇,𝑏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biases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objective function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aimed to minimize reconstruction error</a:t>
            </a:r>
            <a:br>
              <a:rPr lang="en-US" altLang="zh-CN" dirty="0"/>
            </a:br>
            <a:endParaRPr kumimoji="1" lang="en-US" altLang="zh-CN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same</a:t>
            </a:r>
            <a:r>
              <a:rPr kumimoji="1" lang="zh-CN" altLang="en-US" dirty="0"/>
              <a:t> </a:t>
            </a:r>
            <a:r>
              <a:rPr kumimoji="1" lang="en-US" altLang="zh-CN" dirty="0"/>
              <a:t>evaluation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metric,</a:t>
            </a:r>
            <a:r>
              <a:rPr kumimoji="1" lang="zh-CN" altLang="en-US" dirty="0"/>
              <a:t> </a:t>
            </a:r>
            <a:r>
              <a:rPr kumimoji="1" lang="en-US" altLang="zh-CN" dirty="0"/>
              <a:t>root-mean-square-error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70377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MF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AutoRec</a:t>
            </a:r>
            <a:r>
              <a:rPr kumimoji="1" lang="zh-CN" altLang="en-US" dirty="0"/>
              <a:t> </a:t>
            </a:r>
            <a:r>
              <a:rPr kumimoji="1" lang="en-US" altLang="zh-CN" dirty="0"/>
              <a:t>only</a:t>
            </a:r>
            <a:r>
              <a:rPr kumimoji="1" lang="zh-CN" altLang="en-US" dirty="0"/>
              <a:t> </a:t>
            </a:r>
            <a:r>
              <a:rPr lang="en-US" altLang="zh-CN" sz="1200" dirty="0"/>
              <a:t>take</a:t>
            </a:r>
            <a:r>
              <a:rPr lang="zh-CN" altLang="en-US" sz="1200" dirty="0"/>
              <a:t> </a:t>
            </a:r>
            <a:r>
              <a:rPr lang="en-US" altLang="zh-CN" sz="1200" dirty="0"/>
              <a:t>explicit</a:t>
            </a:r>
            <a:r>
              <a:rPr lang="zh-CN" altLang="en-US" sz="1200" dirty="0"/>
              <a:t> </a:t>
            </a:r>
            <a:r>
              <a:rPr lang="en-US" altLang="zh-CN" sz="1200" dirty="0"/>
              <a:t>feedback</a:t>
            </a:r>
            <a:r>
              <a:rPr lang="zh-CN" altLang="en-US" sz="1200" dirty="0"/>
              <a:t> </a:t>
            </a:r>
            <a:r>
              <a:rPr lang="en-US" altLang="zh-CN" sz="1200" dirty="0"/>
              <a:t>as</a:t>
            </a:r>
            <a:r>
              <a:rPr lang="zh-CN" altLang="en-US" sz="1200" dirty="0"/>
              <a:t> </a:t>
            </a:r>
            <a:r>
              <a:rPr lang="en-US" altLang="zh-CN" sz="1200" dirty="0"/>
              <a:t>input,</a:t>
            </a:r>
            <a:r>
              <a:rPr lang="zh-CN" altLang="en-US" sz="1200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 ratings that a user might give to an item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said</a:t>
            </a:r>
            <a:r>
              <a:rPr kumimoji="1" lang="zh-CN" altLang="en-US" dirty="0"/>
              <a:t> </a:t>
            </a:r>
            <a:r>
              <a:rPr kumimoji="1" lang="en-US" altLang="zh-CN" dirty="0"/>
              <a:t>before,</a:t>
            </a:r>
            <a:r>
              <a:rPr kumimoji="1" lang="zh-CN" altLang="en-US" dirty="0"/>
              <a:t> </a:t>
            </a:r>
            <a:r>
              <a:rPr kumimoji="1" lang="en-US" altLang="zh-CN" dirty="0"/>
              <a:t>implicit</a:t>
            </a:r>
            <a:r>
              <a:rPr kumimoji="1" lang="zh-CN" altLang="en-US" dirty="0"/>
              <a:t> </a:t>
            </a:r>
            <a:r>
              <a:rPr kumimoji="1" lang="en-US" altLang="zh-CN" dirty="0"/>
              <a:t>feedback</a:t>
            </a:r>
            <a:r>
              <a:rPr kumimoji="1" lang="zh-CN" altLang="en-US" dirty="0"/>
              <a:t> </a:t>
            </a:r>
            <a:r>
              <a:rPr kumimoji="1" lang="en-US" altLang="zh-CN" dirty="0"/>
              <a:t>such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clicks,</a:t>
            </a:r>
            <a:r>
              <a:rPr kumimoji="1" lang="zh-CN" altLang="en-US" dirty="0"/>
              <a:t> </a:t>
            </a:r>
            <a:r>
              <a:rPr kumimoji="1" lang="en-US" altLang="zh-CN" dirty="0"/>
              <a:t>purchase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watch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easier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than</a:t>
            </a:r>
            <a:r>
              <a:rPr kumimoji="1" lang="zh-CN" altLang="en-US" dirty="0"/>
              <a:t> </a:t>
            </a:r>
            <a:r>
              <a:rPr kumimoji="1" lang="en-US" altLang="zh-CN" dirty="0"/>
              <a:t>explicit</a:t>
            </a:r>
            <a:r>
              <a:rPr kumimoji="1" lang="zh-CN" altLang="en-US" dirty="0"/>
              <a:t> </a:t>
            </a:r>
            <a:r>
              <a:rPr kumimoji="1" lang="en-US" altLang="zh-CN" dirty="0"/>
              <a:t>feedback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collect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indicative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user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preferences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NeuMF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takes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implicit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feedback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51078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Neural</a:t>
            </a:r>
            <a:r>
              <a:rPr kumimoji="1" lang="zh-CN" altLang="en-US" dirty="0"/>
              <a:t> </a:t>
            </a:r>
            <a:r>
              <a:rPr kumimoji="1" lang="en-US" altLang="zh-CN" dirty="0"/>
              <a:t>matrix</a:t>
            </a:r>
            <a:r>
              <a:rPr kumimoji="1" lang="zh-CN" altLang="en-US" dirty="0"/>
              <a:t> </a:t>
            </a:r>
            <a:r>
              <a:rPr kumimoji="1" lang="en-US" altLang="zh-CN" dirty="0"/>
              <a:t>factorization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 for personalized ranking task with 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implicit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feedback</a:t>
            </a:r>
            <a:endParaRPr kumimoji="1" lang="en-US" altLang="zh-CN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idea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that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adding nonlinearity to matrix factorization model can improve model capability and effectiveness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architecture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subnets: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generalized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factorization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(GMF)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multilayer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perceptron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(MLP)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 2 pathways instead of simple inner products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concatenated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scores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calculation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NeuMF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dirty="0"/>
              <a:t>personalized ranking loss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176763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details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architecture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GMF</a:t>
            </a:r>
            <a:r>
              <a:rPr kumimoji="1" lang="zh-CN" altLang="en-US" dirty="0"/>
              <a:t> </a:t>
            </a:r>
            <a:r>
              <a:rPr kumimoji="1" lang="en-US" altLang="zh-CN" dirty="0"/>
              <a:t>has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 </a:t>
            </a:r>
            <a:r>
              <a:rPr kumimoji="1" lang="en-US" altLang="zh-CN" dirty="0"/>
              <a:t>neural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 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elementwise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product of user and item latent factors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MLP</a:t>
            </a:r>
            <a:r>
              <a:rPr kumimoji="1" lang="zh-CN" alt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𝐿+2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layers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enrich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flexibility,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uses different user and item embeddings from GMF,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concatenation of user and item embeddings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complex connections and nonlinear transformations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estimate complex interactions between users and items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layer: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NeuMF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merge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GMF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MLP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concatenating 2 outputs of 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2nd last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layers of 2 subnets as input,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b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𝜙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𝐿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)(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𝑧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𝐿−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1))</a:t>
            </a:r>
            <a:br>
              <a:rPr lang="zh-CN" altLang="en-US" dirty="0"/>
            </a:b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22991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48426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Notebook,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2 evaluation metric: Hit@ℓ, AUC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we can also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 other evaluation metric,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e.g. precision, recall, normalized discounted cumulative gain (NDCG)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Hit@ℓ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hit</a:t>
            </a:r>
            <a:r>
              <a:rPr kumimoji="1" lang="zh-CN" altLang="en-US" dirty="0"/>
              <a:t> </a:t>
            </a:r>
            <a:r>
              <a:rPr kumimoji="1" lang="en-US" altLang="zh-CN" dirty="0"/>
              <a:t>rate</a:t>
            </a:r>
            <a:r>
              <a:rPr kumimoji="1" lang="zh-CN" altLang="en-US" dirty="0"/>
              <a:t> </a:t>
            </a:r>
            <a:r>
              <a:rPr kumimoji="1" lang="en-US" altLang="zh-CN" dirty="0"/>
              <a:t>at</a:t>
            </a:r>
            <a:r>
              <a:rPr kumimoji="1" lang="zh-CN" altLang="en-US" dirty="0"/>
              <a:t> </a:t>
            </a:r>
            <a:r>
              <a:rPr kumimoji="1" lang="en-US" altLang="zh-CN" dirty="0"/>
              <a:t>given</a:t>
            </a:r>
            <a:r>
              <a:rPr kumimoji="1" lang="zh-CN" altLang="en-US" dirty="0"/>
              <a:t> </a:t>
            </a:r>
            <a:r>
              <a:rPr kumimoji="1" lang="en-US" altLang="zh-CN" dirty="0"/>
              <a:t>cutting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off</a:t>
            </a:r>
            <a:r>
              <a:rPr kumimoji="1" lang="zh-CN" altLang="en-US" dirty="0"/>
              <a:t> </a:t>
            </a:r>
            <a:r>
              <a:rPr kumimoji="1" lang="en-US" altLang="zh-CN" dirty="0"/>
              <a:t>ℓ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indicates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each user, whether the recommended item is included in the top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ℓ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ranked list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rank𝑢,𝑔𝑢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ranking of ground truth item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𝑔𝑢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user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the rec list,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ideal ranking is 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curve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indicator function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1 if ground truth item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𝑔𝑢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ranked before positive item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0 if not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95017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previously, we view rec task as a matrix completion problem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that</a:t>
            </a:r>
            <a:r>
              <a:rPr kumimoji="1" lang="zh-CN" altLang="en-US" dirty="0"/>
              <a:t> </a:t>
            </a:r>
            <a:r>
              <a:rPr kumimoji="1" lang="en-US" altLang="zh-CN" dirty="0"/>
              <a:t>is,</a:t>
            </a:r>
            <a:r>
              <a:rPr kumimoji="1" lang="zh-CN" altLang="en-US" dirty="0"/>
              <a:t> </a:t>
            </a:r>
            <a:r>
              <a:rPr kumimoji="1" lang="en-US" altLang="zh-CN" dirty="0"/>
              <a:t>fill the missing entries in an incomplete matrix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without considering users' short-term behaviors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seq-aware recommender systems,</a:t>
            </a:r>
            <a:r>
              <a:rPr kumimoji="1" lang="zh-CN" altLang="en-US" dirty="0"/>
              <a:t> </a:t>
            </a:r>
            <a:r>
              <a:rPr kumimoji="1" lang="en-US" altLang="zh-CN" dirty="0"/>
              <a:t>such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Caser,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 both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dirty="0"/>
              <a:t>short-term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long-term</a:t>
            </a:r>
            <a:r>
              <a:rPr kumimoji="1" lang="zh-CN" altLang="en-US" dirty="0"/>
              <a:t> </a:t>
            </a:r>
            <a:r>
              <a:rPr kumimoji="1" lang="en-US" altLang="zh-CN" dirty="0"/>
              <a:t>behaviors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68483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seq-aware recommender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it</a:t>
            </a:r>
            <a:r>
              <a:rPr kumimoji="1" lang="zh-CN" altLang="en-US" dirty="0"/>
              <a:t> </a:t>
            </a:r>
            <a:r>
              <a:rPr kumimoji="1" lang="en-US" altLang="zh-CN" dirty="0"/>
              <a:t>starts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from</a:t>
            </a:r>
            <a:r>
              <a:rPr kumimoji="1" lang="zh-CN" altLang="en-US" dirty="0"/>
              <a:t> </a:t>
            </a:r>
            <a:r>
              <a:rPr kumimoji="1" lang="en-US" altLang="zh-CN" dirty="0"/>
              <a:t>2018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idea: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infer a user's short-term and long-term interests can make prediction of next item that he preferred more effectively</a:t>
            </a:r>
            <a:endParaRPr kumimoji="1" lang="en-US" altLang="zh-CN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input: an ordered and often timestamped list of past user actions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Caser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convolutional sequence embedding recommendation model</a:t>
            </a:r>
            <a:endParaRPr kumimoji="1" lang="en-US" altLang="zh-CN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 NN can be used to capture user's short-term interests from sequential interactions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interest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captured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fully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usual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architecture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horizontal CNN: captures union-level seq patterns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vertical CNN: captures point-level seq patterns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union-level seq patterns: impact of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several previous actions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subsequent target item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point-level seq patterns: impact of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single item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historical seq on target item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e.g. a user has a higher probability to buy flour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he bought milk and butter together before,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 he just bought one of milk or butter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also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BPR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  <a:r>
              <a:rPr kumimoji="1" lang="zh-CN" altLang="en-US" dirty="0"/>
              <a:t> </a:t>
            </a:r>
            <a:r>
              <a:rPr kumimoji="1" lang="en-US" altLang="zh-CN" dirty="0"/>
              <a:t>or</a:t>
            </a:r>
            <a:r>
              <a:rPr kumimoji="1" lang="zh-CN" altLang="en-US" dirty="0"/>
              <a:t> </a:t>
            </a:r>
            <a:r>
              <a:rPr kumimoji="1" lang="en-US" altLang="zh-CN" dirty="0"/>
              <a:t>Hinge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36763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details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architecture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suppose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consider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previous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L</a:t>
            </a:r>
            <a:r>
              <a:rPr kumimoji="1" lang="zh-CN" altLang="en-US" dirty="0"/>
              <a:t> </a:t>
            </a:r>
            <a:r>
              <a:rPr kumimoji="1" lang="en-US" altLang="zh-CN" dirty="0"/>
              <a:t>items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sample containing a sequence of five (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𝐿=5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movies and its subsequent item as the target item. 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𝐄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an embedding matrix represents former interactions of user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 previous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items for time step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𝑡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,that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short-term interest of user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𝑢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at time-step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𝑡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lowercase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embedding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</a:t>
            </a:r>
            <a:br>
              <a:rPr lang="en-US" altLang="zh-CN" dirty="0"/>
            </a:br>
            <a:endParaRPr lang="en-US" altLang="zh-CN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CNN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simplicity, we omit details of a series of conv and pool operations in the following 2 CNN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this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output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horizontal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conv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layer,</a:t>
            </a:r>
            <a:r>
              <a:rPr kumimoji="1" lang="zh-CN" altLang="en-US" dirty="0"/>
              <a:t> </a:t>
            </a:r>
            <a:r>
              <a:rPr kumimoji="1" lang="en-US" altLang="zh-CN" dirty="0"/>
              <a:t>F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d</a:t>
            </a:r>
            <a:r>
              <a:rPr kumimoji="1" lang="zh-CN" altLang="en-US" dirty="0"/>
              <a:t> </a:t>
            </a:r>
            <a:r>
              <a:rPr kumimoji="1" lang="en-US" altLang="zh-CN" dirty="0"/>
              <a:t>horizontal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filters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that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output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vertical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conv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layer,</a:t>
            </a:r>
            <a:r>
              <a:rPr kumimoji="1" lang="zh-CN" altLang="en-US" dirty="0"/>
              <a:t> </a:t>
            </a:r>
            <a:r>
              <a:rPr kumimoji="1" lang="en-US" altLang="zh-CN" dirty="0"/>
              <a:t>G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d’vertical</a:t>
            </a:r>
            <a:r>
              <a:rPr kumimoji="1" lang="zh-CN" altLang="en-US" dirty="0"/>
              <a:t> </a:t>
            </a:r>
            <a:r>
              <a:rPr kumimoji="1" lang="en-US" altLang="zh-CN" dirty="0"/>
              <a:t>filters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fully-connected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takes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concatenation of 2 CNNs‘ outputs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z,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learned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short-term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interest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</a:t>
            </a:r>
            <a:r>
              <a:rPr kumimoji="1" lang="zh-CN" alt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kumimoji="1" lang="zh-CN" alt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prediction</a:t>
            </a:r>
            <a:r>
              <a:rPr kumimoji="1" lang="zh-CN" alt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kumimoji="1" lang="zh-CN" alt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combines short-term and long-term interest together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concatenation of FC layer‘s output z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a user embedding of long-term interest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𝐩𝑢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hat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predicted score of user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may given to item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𝑖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at time step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𝑡</a:t>
            </a:r>
            <a:br>
              <a:rPr lang="en-US" altLang="zh-CN" dirty="0"/>
            </a:b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learned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short-term and long-term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interest</a:t>
            </a:r>
            <a:br>
              <a:rPr lang="en-US" altLang="zh-CN" dirty="0"/>
            </a:b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91515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7749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recommender system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very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common in real-world,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online shopping sites (e.g. Amazon),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movie sites (e.g. Netflix),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video sites e.g.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Youtube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music sites (e.g., Spotify),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mobile app stores (e.g., Google Play),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online advertising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abundant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recommend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items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users,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items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movies,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news,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books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people</a:t>
            </a:r>
            <a:r>
              <a:rPr lang="zh-CN" altLang="en-US" sz="2400" dirty="0"/>
              <a:t> </a:t>
            </a:r>
            <a:r>
              <a:rPr lang="en-US" altLang="zh-CN" sz="2400" dirty="0"/>
              <a:t>use</a:t>
            </a:r>
            <a:r>
              <a:rPr lang="zh-CN" altLang="en-US" sz="2400" dirty="0"/>
              <a:t> </a:t>
            </a:r>
            <a:r>
              <a:rPr lang="en-US" altLang="zh-CN" sz="2400" dirty="0"/>
              <a:t>it</a:t>
            </a:r>
            <a:r>
              <a:rPr lang="zh-CN" altLang="en-US" sz="2400" dirty="0"/>
              <a:t> </a:t>
            </a:r>
            <a:r>
              <a:rPr lang="en-US" altLang="zh-CN" sz="2400" dirty="0"/>
              <a:t>coz</a:t>
            </a:r>
            <a:r>
              <a:rPr lang="zh-CN" altLang="en-US" sz="2400" dirty="0"/>
              <a:t> </a:t>
            </a:r>
            <a:r>
              <a:rPr lang="en-US" altLang="zh-CN" sz="2400" dirty="0"/>
              <a:t>it</a:t>
            </a:r>
            <a:r>
              <a:rPr lang="zh-CN" altLang="en-US" sz="2400" dirty="0"/>
              <a:t> </a:t>
            </a:r>
            <a:r>
              <a:rPr lang="en-US" altLang="zh-CN" sz="2400" dirty="0"/>
              <a:t>can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help</a:t>
            </a:r>
            <a:r>
              <a:rPr lang="zh-CN" altLang="en-US" sz="2400" dirty="0"/>
              <a:t> </a:t>
            </a:r>
            <a:r>
              <a:rPr lang="en-US" altLang="zh-CN" sz="2400" dirty="0"/>
              <a:t>company</a:t>
            </a:r>
            <a:r>
              <a:rPr lang="zh-CN" altLang="en-US" sz="2400" dirty="0"/>
              <a:t> </a:t>
            </a:r>
            <a:r>
              <a:rPr lang="en-US" altLang="zh-CN" sz="2400" dirty="0"/>
              <a:t>make</a:t>
            </a:r>
            <a:r>
              <a:rPr lang="zh-CN" altLang="en-US" sz="2400" dirty="0"/>
              <a:t> </a:t>
            </a:r>
            <a:r>
              <a:rPr lang="en-US" altLang="zh-CN" sz="2400" dirty="0"/>
              <a:t>profits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improve user experience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help users discover interested items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 never searched for, e.g. movies to watch, books to read, products to buy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replacement of search engines,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 effort in finding items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 issue of info overload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73736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Finally,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comes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b="1" dirty="0"/>
              <a:t>feature-rich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</a:t>
            </a:r>
            <a:r>
              <a:rPr kumimoji="1" lang="zh-CN" altLang="en-US" dirty="0"/>
              <a:t> </a:t>
            </a:r>
            <a:r>
              <a:rPr kumimoji="1" lang="en-US" altLang="zh-CN" dirty="0"/>
              <a:t>systems:</a:t>
            </a:r>
            <a:r>
              <a:rPr kumimoji="1" lang="zh-CN" altLang="en-US" dirty="0"/>
              <a:t> </a:t>
            </a:r>
            <a:r>
              <a:rPr kumimoji="1" lang="en-US" altLang="zh-CN" dirty="0"/>
              <a:t>FM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deepFM</a:t>
            </a:r>
            <a:endParaRPr kumimoji="1"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interaction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basic</a:t>
            </a:r>
            <a:r>
              <a:rPr kumimoji="1" lang="zh-CN" altLang="en-US" dirty="0"/>
              <a:t> </a:t>
            </a:r>
            <a:r>
              <a:rPr kumimoji="1" lang="en-US" altLang="zh-CN" dirty="0"/>
              <a:t>indication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users’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interest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but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they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very</a:t>
            </a:r>
            <a:r>
              <a:rPr kumimoji="1" lang="zh-CN" altLang="en-US" dirty="0"/>
              <a:t> </a:t>
            </a:r>
            <a:r>
              <a:rPr kumimoji="1" lang="en-US" altLang="zh-CN" dirty="0"/>
              <a:t>sparse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noisy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side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info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like</a:t>
            </a:r>
            <a:r>
              <a:rPr kumimoji="1" lang="zh-CN" altLang="en-US" dirty="0"/>
              <a:t> </a:t>
            </a:r>
            <a:r>
              <a:rPr kumimoji="1" lang="en-US" altLang="zh-CN" dirty="0"/>
              <a:t>item</a:t>
            </a:r>
            <a:r>
              <a:rPr kumimoji="1" lang="zh-CN" altLang="en-US" dirty="0"/>
              <a:t> </a:t>
            </a:r>
            <a:r>
              <a:rPr kumimoji="1" lang="en-US" altLang="zh-CN" dirty="0"/>
              <a:t>features,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user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profiles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interaction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give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or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  <a:r>
              <a:rPr kumimoji="1" lang="zh-CN" altLang="en-US" dirty="0"/>
              <a:t> </a:t>
            </a:r>
            <a:r>
              <a:rPr kumimoji="1" lang="en-US" altLang="zh-CN" dirty="0"/>
              <a:t>awareness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59174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some feature interactions can be easily understood, so experts can design them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but most feature interactions are hidden in data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so modeling feature interactions automatically reduce efforts in feature engineering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FM is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general</a:t>
            </a:r>
            <a:r>
              <a:rPr kumimoji="1" lang="zh-CN" altLang="en-US" dirty="0"/>
              <a:t> </a:t>
            </a:r>
            <a:r>
              <a:rPr kumimoji="1" lang="en-US" altLang="zh-CN" dirty="0"/>
              <a:t>framework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many</a:t>
            </a:r>
            <a:r>
              <a:rPr kumimoji="1" lang="zh-CN" altLang="en-US" dirty="0"/>
              <a:t> </a:t>
            </a:r>
            <a:r>
              <a:rPr kumimoji="1" lang="en-US" altLang="zh-CN" dirty="0"/>
              <a:t>tasks,</a:t>
            </a:r>
            <a:r>
              <a:rPr kumimoji="1" lang="zh-CN" altLang="en-US" dirty="0"/>
              <a:t> </a:t>
            </a:r>
            <a:r>
              <a:rPr kumimoji="1" lang="en-US" altLang="zh-CN" dirty="0"/>
              <a:t>such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regression,</a:t>
            </a:r>
            <a:r>
              <a:rPr kumimoji="1" lang="zh-CN" altLang="en-US" dirty="0"/>
              <a:t> </a:t>
            </a:r>
            <a:r>
              <a:rPr kumimoji="1" lang="en-US" altLang="zh-CN" dirty="0"/>
              <a:t>classification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ranking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it’s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generalization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linear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regression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matrix</a:t>
            </a:r>
            <a:r>
              <a:rPr kumimoji="1" lang="zh-CN" altLang="en-US" dirty="0"/>
              <a:t> </a:t>
            </a:r>
            <a:r>
              <a:rPr kumimoji="1" lang="en-US" altLang="zh-CN" dirty="0"/>
              <a:t>factorization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can generalize to higher order &gt;2,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 err="1"/>
              <a:t>but,numerical</a:t>
            </a:r>
            <a:r>
              <a:rPr kumimoji="1" lang="en-US" altLang="zh-CN" dirty="0"/>
              <a:t> instability may weaken the generalization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using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good</a:t>
            </a:r>
            <a:r>
              <a:rPr kumimoji="1" lang="zh-CN" altLang="en-US" dirty="0"/>
              <a:t> </a:t>
            </a:r>
            <a:r>
              <a:rPr kumimoji="1" lang="en-US" altLang="zh-CN" dirty="0"/>
              <a:t>optimization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algorithm</a:t>
            </a:r>
            <a:r>
              <a:rPr kumimoji="1" lang="zh-CN" altLang="en-US" dirty="0"/>
              <a:t> </a:t>
            </a:r>
            <a:r>
              <a:rPr kumimoji="1" lang="en-US" altLang="zh-CN" dirty="0"/>
              <a:t>such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SGD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Adam,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it’s</a:t>
            </a:r>
            <a:r>
              <a:rPr kumimoji="1" lang="zh-CN" altLang="en-US" dirty="0"/>
              <a:t> </a:t>
            </a:r>
            <a:r>
              <a:rPr kumimoji="1" lang="en-US" altLang="zh-CN" dirty="0"/>
              <a:t>efficient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 dimensional sparse inputs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complexity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quadratic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number of latent factors,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number of features</a:t>
            </a:r>
            <a:endParaRPr kumimoji="1" lang="en-US" altLang="zh-CN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34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09007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2-way FM (factorization machine of degree 2) for 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sample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defined as: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global</a:t>
            </a:r>
            <a:r>
              <a:rPr kumimoji="1" lang="zh-CN" altLang="en-US" dirty="0"/>
              <a:t> </a:t>
            </a:r>
            <a:r>
              <a:rPr kumimoji="1" lang="en-US" altLang="zh-CN" dirty="0"/>
              <a:t>bias</a:t>
            </a:r>
            <a:r>
              <a:rPr kumimoji="1" lang="zh-CN" altLang="en-US" dirty="0"/>
              <a:t> </a:t>
            </a:r>
            <a:r>
              <a:rPr kumimoji="1" lang="en-US" altLang="zh-CN" dirty="0"/>
              <a:t>plus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linear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term</a:t>
            </a:r>
            <a:r>
              <a:rPr kumimoji="1" lang="zh-CN" altLang="en-US" dirty="0"/>
              <a:t> </a:t>
            </a:r>
            <a:r>
              <a:rPr kumimoji="1" lang="en-US" altLang="zh-CN" dirty="0"/>
              <a:t>plus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matrix</a:t>
            </a:r>
            <a:r>
              <a:rPr kumimoji="1" lang="zh-CN" altLang="en-US" dirty="0"/>
              <a:t> </a:t>
            </a:r>
            <a:r>
              <a:rPr kumimoji="1" lang="en-US" altLang="zh-CN" dirty="0"/>
              <a:t>factorization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term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𝐱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features of a sample,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𝑥𝑖,𝑥𝑗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ith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feature,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jth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feature, respectively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dot product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vj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 interaction between 2 features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𝑖,𝑗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feature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𝑖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represents an item and feature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represents a user,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exactly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interaction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embeddings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38327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36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8098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last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DeepFM</a:t>
            </a:r>
            <a:endParaRPr kumimoji="1" lang="en-US" altLang="zh-CN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dis of FM model: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 feature interactions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in a linear way, e.g., bilinear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in a low order way, often 2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 err="1"/>
              <a:t>DeepFM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integrates</a:t>
            </a:r>
            <a:r>
              <a:rPr kumimoji="1" lang="zh-CN" altLang="en-US" dirty="0"/>
              <a:t> </a:t>
            </a:r>
            <a:r>
              <a:rPr kumimoji="1" lang="en-US" altLang="zh-CN" dirty="0"/>
              <a:t>deep</a:t>
            </a:r>
            <a:r>
              <a:rPr kumimoji="1" lang="zh-CN" altLang="en-US" dirty="0"/>
              <a:t> </a:t>
            </a:r>
            <a:r>
              <a:rPr kumimoji="1" lang="en-US" altLang="zh-CN" dirty="0"/>
              <a:t>neural</a:t>
            </a:r>
            <a:r>
              <a:rPr kumimoji="1" lang="zh-CN" altLang="en-US" dirty="0"/>
              <a:t> </a:t>
            </a:r>
            <a:r>
              <a:rPr kumimoji="1" lang="en-US" altLang="zh-CN" dirty="0"/>
              <a:t>net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FM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lang="en-US" altLang="zh-CN" sz="1200" dirty="0">
                <a:highlight>
                  <a:srgbClr val="FFFF00"/>
                </a:highlight>
              </a:rPr>
              <a:t>non-linear</a:t>
            </a:r>
            <a:r>
              <a:rPr lang="zh-CN" altLang="en-US" sz="1200" dirty="0">
                <a:highlight>
                  <a:srgbClr val="FFFF00"/>
                </a:highlight>
              </a:rPr>
              <a:t> </a:t>
            </a:r>
            <a:r>
              <a:rPr lang="en-US" altLang="zh-CN" sz="1200" dirty="0">
                <a:highlight>
                  <a:srgbClr val="FFFF00"/>
                </a:highlight>
              </a:rPr>
              <a:t>and</a:t>
            </a:r>
            <a:r>
              <a:rPr lang="zh-CN" altLang="en-US" sz="1200" dirty="0">
                <a:highlight>
                  <a:srgbClr val="FFFF00"/>
                </a:highlight>
              </a:rPr>
              <a:t> </a:t>
            </a:r>
            <a:r>
              <a:rPr lang="en-US" altLang="zh-CN" sz="1200" dirty="0">
                <a:highlight>
                  <a:srgbClr val="FFFF00"/>
                </a:highlight>
              </a:rPr>
              <a:t>high</a:t>
            </a:r>
            <a:r>
              <a:rPr lang="zh-CN" altLang="en-US" sz="1200" dirty="0">
                <a:highlight>
                  <a:srgbClr val="FFFF00"/>
                </a:highlight>
              </a:rPr>
              <a:t> </a:t>
            </a:r>
            <a:r>
              <a:rPr lang="en-US" altLang="zh-CN" sz="1200" dirty="0">
                <a:highlight>
                  <a:srgbClr val="FFFF00"/>
                </a:highlight>
              </a:rPr>
              <a:t>order</a:t>
            </a:r>
            <a:r>
              <a:rPr lang="zh-CN" altLang="en-US" sz="1200" dirty="0">
                <a:highlight>
                  <a:srgbClr val="FFFF00"/>
                </a:highlight>
              </a:rPr>
              <a:t> </a:t>
            </a:r>
            <a:r>
              <a:rPr lang="en-US" altLang="zh-CN" sz="1200" dirty="0"/>
              <a:t>feature</a:t>
            </a:r>
            <a:r>
              <a:rPr lang="zh-CN" altLang="en-US" sz="1200" dirty="0"/>
              <a:t> </a:t>
            </a:r>
            <a:r>
              <a:rPr lang="en-US" altLang="zh-CN" sz="1200" dirty="0"/>
              <a:t>interactions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127821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architecture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parallel</a:t>
            </a:r>
            <a:r>
              <a:rPr kumimoji="1" lang="zh-CN" altLang="en-US" dirty="0"/>
              <a:t> </a:t>
            </a:r>
            <a:r>
              <a:rPr kumimoji="1" lang="en-US" altLang="zh-CN" dirty="0"/>
              <a:t>FM</a:t>
            </a:r>
            <a:r>
              <a:rPr kumimoji="1" lang="zh-CN" altLang="en-US" dirty="0"/>
              <a:t> </a:t>
            </a:r>
            <a:r>
              <a:rPr kumimoji="1" lang="en-US" altLang="zh-CN" dirty="0"/>
              <a:t>block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MLP</a:t>
            </a:r>
            <a:r>
              <a:rPr kumimoji="1" lang="zh-CN" altLang="en-US" dirty="0"/>
              <a:t> </a:t>
            </a:r>
            <a:r>
              <a:rPr kumimoji="1" lang="en-US" altLang="zh-CN" dirty="0"/>
              <a:t>block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FM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models</a:t>
            </a:r>
            <a:r>
              <a:rPr kumimoji="1" lang="zh-CN" altLang="en-US" dirty="0"/>
              <a:t> </a:t>
            </a:r>
            <a:r>
              <a:rPr kumimoji="1" lang="en-US" altLang="zh-CN" dirty="0"/>
              <a:t>low-order</a:t>
            </a:r>
            <a:r>
              <a:rPr kumimoji="1" lang="zh-CN" altLang="en-US" dirty="0"/>
              <a:t> </a:t>
            </a:r>
            <a:r>
              <a:rPr kumimoji="1" lang="en-US" altLang="zh-CN" dirty="0"/>
              <a:t>feature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interactions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while</a:t>
            </a:r>
            <a:r>
              <a:rPr kumimoji="1" lang="zh-CN" altLang="en-US" dirty="0"/>
              <a:t> </a:t>
            </a:r>
            <a:r>
              <a:rPr kumimoji="1" lang="en-US" altLang="zh-CN" dirty="0"/>
              <a:t>MLP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models</a:t>
            </a:r>
            <a:r>
              <a:rPr kumimoji="1" lang="zh-CN" altLang="en-US" dirty="0"/>
              <a:t> </a:t>
            </a:r>
            <a:r>
              <a:rPr kumimoji="1" lang="en-US" altLang="zh-CN" dirty="0"/>
              <a:t>high-order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nonlinearities</a:t>
            </a:r>
            <a:br>
              <a:rPr kumimoji="1" lang="en-US" altLang="zh-CN" dirty="0"/>
            </a:br>
            <a:endParaRPr kumimoji="1" lang="en-US" altLang="zh-CN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38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361839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2 blocks have same inputs/embeddings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their outputs are summed up as final prediction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FM block: is</a:t>
            </a:r>
            <a:r>
              <a:rPr kumimoji="1" lang="zh-CN" altLang="en-US" dirty="0"/>
              <a:t> </a:t>
            </a:r>
            <a:r>
              <a:rPr kumimoji="1" lang="en-US" altLang="zh-CN" dirty="0"/>
              <a:t>same as 2-way FM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MLP block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concatenation of dense embedding 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all features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 embeddings are generated by sparse categorical feature input</a:t>
            </a:r>
            <a:br>
              <a:rPr kumimoji="1" lang="en-US" altLang="zh-CN" dirty="0"/>
            </a:br>
            <a:endParaRPr kumimoji="1" lang="en-US" altLang="zh-CN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39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801456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Before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go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Notebooks,</a:t>
            </a:r>
            <a:r>
              <a:rPr kumimoji="1" lang="zh-CN" altLang="en-US" dirty="0"/>
              <a:t> </a:t>
            </a:r>
            <a:r>
              <a:rPr kumimoji="1" lang="en-US" altLang="zh-CN" dirty="0"/>
              <a:t>I</a:t>
            </a:r>
            <a:r>
              <a:rPr kumimoji="1" lang="zh-CN" altLang="en-US" dirty="0"/>
              <a:t> </a:t>
            </a:r>
            <a:r>
              <a:rPr kumimoji="1" lang="en-US" altLang="zh-CN" dirty="0"/>
              <a:t>want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introduce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datasets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40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607042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dataset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used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training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1200" b="1" dirty="0"/>
              <a:t>Models:</a:t>
            </a:r>
            <a:r>
              <a:rPr kumimoji="1" lang="zh-CN" altLang="en-US" sz="1200" b="1" dirty="0"/>
              <a:t> </a:t>
            </a:r>
            <a:r>
              <a:rPr kumimoji="1" lang="en-US" altLang="zh-CN" sz="1200" b="1" dirty="0"/>
              <a:t>MF,</a:t>
            </a:r>
            <a:r>
              <a:rPr kumimoji="1" lang="zh-CN" altLang="en-US" sz="1200" b="1" dirty="0"/>
              <a:t> </a:t>
            </a:r>
            <a:r>
              <a:rPr kumimoji="1" lang="en-US" altLang="zh-CN" sz="1200" b="1" dirty="0" err="1"/>
              <a:t>AutoRec</a:t>
            </a:r>
            <a:r>
              <a:rPr kumimoji="1" lang="en-US" altLang="zh-CN" sz="1200" b="1" dirty="0"/>
              <a:t>,</a:t>
            </a:r>
            <a:r>
              <a:rPr kumimoji="1" lang="zh-CN" altLang="en-US" sz="1200" b="1" dirty="0"/>
              <a:t> </a:t>
            </a:r>
            <a:r>
              <a:rPr kumimoji="1" lang="en-US" altLang="zh-CN" sz="1200" b="1" dirty="0" err="1"/>
              <a:t>NeuMF</a:t>
            </a:r>
            <a:r>
              <a:rPr kumimoji="1" lang="en-US" altLang="zh-CN" sz="1200" b="1" dirty="0"/>
              <a:t>,</a:t>
            </a:r>
            <a:r>
              <a:rPr kumimoji="1" lang="zh-CN" altLang="en-US" sz="1200" b="1" dirty="0"/>
              <a:t> </a:t>
            </a:r>
            <a:r>
              <a:rPr kumimoji="1" lang="en-US" altLang="zh-CN" sz="1200" b="1" dirty="0"/>
              <a:t>Caser</a:t>
            </a:r>
            <a:r>
              <a:rPr kumimoji="1" lang="zh-CN" altLang="en-US" sz="1200" b="1" dirty="0"/>
              <a:t> </a:t>
            </a:r>
            <a:r>
              <a:rPr kumimoji="1" lang="en-US" altLang="zh-CN" sz="1200" b="1" dirty="0"/>
              <a:t>is</a:t>
            </a:r>
            <a:r>
              <a:rPr kumimoji="1" lang="zh-CN" altLang="en-US" sz="1200" b="1" dirty="0"/>
              <a:t> </a:t>
            </a:r>
            <a:r>
              <a:rPr kumimoji="1" lang="en-US" altLang="zh-CN" sz="1200" b="1" dirty="0" err="1"/>
              <a:t>MovieLens</a:t>
            </a:r>
            <a:r>
              <a:rPr kumimoji="1" lang="zh-CN" altLang="en-US" sz="1200" b="1" dirty="0"/>
              <a:t> </a:t>
            </a:r>
            <a:r>
              <a:rPr kumimoji="1" lang="en-US" altLang="zh-CN" sz="1200" b="1" dirty="0"/>
              <a:t>100K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collected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by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MovieLens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web-based movie rec system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Run by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GroupLens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dataset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100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ratings,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ranged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from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stars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collected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943 users on 1682 movies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rated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movies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demographic info: age, gender, genres for users and items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sparsity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interaction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0.93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it’s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sparse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41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422802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second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dataset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online</a:t>
            </a:r>
            <a:r>
              <a:rPr kumimoji="1" lang="zh-CN" altLang="en-US" dirty="0"/>
              <a:t> </a:t>
            </a:r>
            <a:r>
              <a:rPr kumimoji="1" lang="en-US" altLang="zh-CN" dirty="0"/>
              <a:t>advertising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dataset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used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click-through</a:t>
            </a:r>
            <a:r>
              <a:rPr kumimoji="1" lang="zh-CN" altLang="en-US" dirty="0"/>
              <a:t> </a:t>
            </a:r>
            <a:r>
              <a:rPr kumimoji="1" lang="en-US" altLang="zh-CN" dirty="0"/>
              <a:t>rate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prediction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feature-rich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</a:t>
            </a:r>
            <a:r>
              <a:rPr kumimoji="1" lang="zh-CN" altLang="en-US" dirty="0"/>
              <a:t> </a:t>
            </a:r>
            <a:r>
              <a:rPr kumimoji="1" lang="en-US" altLang="zh-CN" dirty="0"/>
              <a:t>system,</a:t>
            </a:r>
            <a:r>
              <a:rPr kumimoji="1" lang="zh-CN" altLang="en-US" dirty="0"/>
              <a:t> </a:t>
            </a:r>
            <a:r>
              <a:rPr kumimoji="1" lang="en-US" altLang="zh-CN" dirty="0"/>
              <a:t>FM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DeepFM</a:t>
            </a:r>
            <a:endParaRPr kumimoji="1" lang="en-US" altLang="zh-CN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it</a:t>
            </a:r>
            <a:r>
              <a:rPr kumimoji="1" lang="zh-CN" altLang="en-US" dirty="0"/>
              <a:t> </a:t>
            </a:r>
            <a:r>
              <a:rPr kumimoji="1" lang="en-US" altLang="zh-CN" dirty="0"/>
              <a:t>has</a:t>
            </a:r>
            <a:r>
              <a:rPr kumimoji="1" lang="zh-CN" altLang="en-US" dirty="0"/>
              <a:t> </a:t>
            </a:r>
            <a:r>
              <a:rPr kumimoji="1" lang="en-US" altLang="zh-CN" dirty="0"/>
              <a:t>15k</a:t>
            </a:r>
            <a:r>
              <a:rPr kumimoji="1" lang="zh-CN" altLang="en-US" dirty="0"/>
              <a:t> </a:t>
            </a:r>
            <a:r>
              <a:rPr kumimoji="1" lang="en-US" altLang="zh-CN" dirty="0"/>
              <a:t>training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3k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Label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1 if an ad was clicked, 0 if not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34</a:t>
            </a:r>
            <a:r>
              <a:rPr kumimoji="1" lang="zh-CN" altLang="en-US" dirty="0"/>
              <a:t> </a:t>
            </a:r>
            <a:r>
              <a:rPr kumimoji="1" lang="en-US" altLang="zh-CN" dirty="0"/>
              <a:t>categorical</a:t>
            </a:r>
            <a:r>
              <a:rPr kumimoji="1" lang="zh-CN" altLang="en-US" dirty="0"/>
              <a:t> </a:t>
            </a:r>
            <a:r>
              <a:rPr kumimoji="1" lang="en-US" altLang="zh-CN" dirty="0"/>
              <a:t>features,</a:t>
            </a:r>
            <a:r>
              <a:rPr kumimoji="1" lang="zh-CN" altLang="en-US" dirty="0"/>
              <a:t> </a:t>
            </a:r>
            <a:r>
              <a:rPr kumimoji="1" lang="en-US" altLang="zh-CN" dirty="0"/>
              <a:t>such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ad</a:t>
            </a:r>
            <a:r>
              <a:rPr kumimoji="1" lang="zh-CN" altLang="en-US" dirty="0"/>
              <a:t> </a:t>
            </a:r>
            <a:r>
              <a:rPr kumimoji="1" lang="en-US" altLang="zh-CN" dirty="0"/>
              <a:t>id,</a:t>
            </a:r>
            <a:r>
              <a:rPr kumimoji="1" lang="zh-CN" altLang="en-US" dirty="0"/>
              <a:t> </a:t>
            </a:r>
            <a:r>
              <a:rPr kumimoji="1" lang="en-US" altLang="zh-CN" dirty="0"/>
              <a:t>site,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</a:t>
            </a:r>
            <a:r>
              <a:rPr kumimoji="1" lang="zh-CN" altLang="en-US" dirty="0"/>
              <a:t> </a:t>
            </a:r>
            <a:r>
              <a:rPr kumimoji="1" lang="en-US" altLang="zh-CN" dirty="0"/>
              <a:t>id,</a:t>
            </a:r>
            <a:r>
              <a:rPr kumimoji="1" lang="zh-CN" altLang="en-US" dirty="0"/>
              <a:t> </a:t>
            </a:r>
            <a:r>
              <a:rPr kumimoji="1" lang="en-US" altLang="zh-CN" dirty="0"/>
              <a:t>device</a:t>
            </a:r>
            <a:r>
              <a:rPr kumimoji="1" lang="zh-CN" altLang="en-US" dirty="0"/>
              <a:t> </a:t>
            </a:r>
            <a:r>
              <a:rPr kumimoji="1" lang="en-US" altLang="zh-CN" dirty="0"/>
              <a:t>id,</a:t>
            </a:r>
            <a:r>
              <a:rPr kumimoji="1" lang="zh-CN" altLang="en-US" dirty="0"/>
              <a:t> </a:t>
            </a:r>
            <a:r>
              <a:rPr kumimoji="1" lang="en-US" altLang="zh-CN" dirty="0"/>
              <a:t>time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user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profiles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first sample in 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training set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each value represents one-hot index of corresponding entry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last</a:t>
            </a:r>
            <a:r>
              <a:rPr kumimoji="1" lang="zh-CN" altLang="en-US" dirty="0"/>
              <a:t> </a:t>
            </a:r>
            <a:r>
              <a:rPr kumimoji="1" lang="en-US" altLang="zh-CN" dirty="0"/>
              <a:t>element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label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42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6140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there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3</a:t>
            </a:r>
            <a:r>
              <a:rPr kumimoji="1" lang="zh-CN" altLang="en-US" dirty="0"/>
              <a:t> </a:t>
            </a:r>
            <a:r>
              <a:rPr kumimoji="1" lang="en-US" altLang="zh-CN" dirty="0"/>
              <a:t>types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</a:t>
            </a:r>
            <a:r>
              <a:rPr kumimoji="1" lang="zh-CN" altLang="en-US" dirty="0"/>
              <a:t> </a:t>
            </a:r>
            <a:r>
              <a:rPr kumimoji="1" lang="en-US" altLang="zh-CN" dirty="0"/>
              <a:t>systems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840260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43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31648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hyperparameters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these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MF,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uses</a:t>
            </a:r>
            <a:r>
              <a:rPr kumimoji="1" lang="zh-CN" altLang="en-US" dirty="0"/>
              <a:t> </a:t>
            </a:r>
            <a:r>
              <a:rPr kumimoji="1" lang="en-US" altLang="zh-CN" dirty="0"/>
              <a:t>30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dimensions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latent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factor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dimensions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5,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may</a:t>
            </a:r>
            <a:r>
              <a:rPr kumimoji="1" lang="zh-CN" altLang="en-US" dirty="0"/>
              <a:t> </a:t>
            </a:r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risk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underfitting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dimensions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100,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may</a:t>
            </a:r>
            <a:r>
              <a:rPr kumimoji="1" lang="zh-CN" altLang="en-US" dirty="0"/>
              <a:t> </a:t>
            </a:r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risk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overfitting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44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087384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AutoRec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uses</a:t>
            </a:r>
            <a:r>
              <a:rPr kumimoji="1" lang="zh-CN" altLang="en-US" dirty="0"/>
              <a:t> </a:t>
            </a:r>
            <a:r>
              <a:rPr kumimoji="1" lang="en-US" altLang="zh-CN" dirty="0"/>
              <a:t>500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dimensions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hidden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dimensions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50,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may</a:t>
            </a:r>
            <a:r>
              <a:rPr kumimoji="1" lang="zh-CN" altLang="en-US" dirty="0"/>
              <a:t> </a:t>
            </a:r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risk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underfitting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dimensions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5000,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may</a:t>
            </a:r>
            <a:r>
              <a:rPr kumimoji="1" lang="zh-CN" altLang="en-US" dirty="0"/>
              <a:t> </a:t>
            </a:r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risk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overfitting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45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263768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NeuMF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uses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latent factor dim 10,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3-layer MLP with constant hidden size 10 </a:t>
            </a:r>
            <a:r>
              <a:rPr lang="en-US" altLang="zh-CN" dirty="0" err="1"/>
              <a:t>nums_hiddens</a:t>
            </a:r>
            <a:r>
              <a:rPr lang="en-US" altLang="zh-CN" dirty="0"/>
              <a:t>=[10, 10, 10]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first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BPR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  <a:r>
              <a:rPr kumimoji="1" lang="zh-CN" altLang="en-US" dirty="0"/>
              <a:t> </a:t>
            </a:r>
            <a:r>
              <a:rPr kumimoji="1" lang="en-US" altLang="zh-CN" dirty="0"/>
              <a:t>function,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preserve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MLP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structure,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latent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factor</a:t>
            </a:r>
            <a:r>
              <a:rPr kumimoji="1" lang="zh-CN" altLang="en-US" dirty="0"/>
              <a:t> </a:t>
            </a:r>
            <a:r>
              <a:rPr kumimoji="1" lang="en-US" altLang="zh-CN" dirty="0"/>
              <a:t>dim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dimensions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 </a:t>
            </a:r>
            <a:r>
              <a:rPr kumimoji="1" lang="en-US" altLang="zh-CN" dirty="0"/>
              <a:t>or</a:t>
            </a:r>
            <a:r>
              <a:rPr kumimoji="1" lang="zh-CN" altLang="en-US" dirty="0"/>
              <a:t> </a:t>
            </a:r>
            <a:r>
              <a:rPr kumimoji="1" lang="en-US" altLang="zh-CN" dirty="0"/>
              <a:t>100,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metrics</a:t>
            </a:r>
            <a:r>
              <a:rPr kumimoji="1" lang="zh-CN" altLang="en-US" dirty="0"/>
              <a:t> </a:t>
            </a:r>
            <a:r>
              <a:rPr kumimoji="1" lang="en-US" altLang="zh-CN" dirty="0"/>
              <a:t>don’t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46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744621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dirty="0"/>
              <a:t>BPR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  <a:r>
              <a:rPr kumimoji="1" lang="zh-CN" altLang="en-US" dirty="0"/>
              <a:t> </a:t>
            </a:r>
            <a:r>
              <a:rPr kumimoji="1" lang="en-US" altLang="zh-CN" dirty="0"/>
              <a:t>function,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preserve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embedding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architecture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MLP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structure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[20,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10]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[40,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10],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metrics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47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990689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dirty="0"/>
              <a:t>Hinge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  <a:r>
              <a:rPr kumimoji="1" lang="zh-CN" altLang="en-US" dirty="0"/>
              <a:t> </a:t>
            </a:r>
            <a:r>
              <a:rPr kumimoji="1" lang="en-US" altLang="zh-CN" dirty="0"/>
              <a:t>function,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preserve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embedding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architecture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MLP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dirty="0"/>
              <a:t>[10,</a:t>
            </a:r>
            <a:r>
              <a:rPr lang="zh-CN" altLang="en-US" sz="1200" dirty="0"/>
              <a:t> </a:t>
            </a:r>
            <a:r>
              <a:rPr lang="en-US" altLang="zh-CN" sz="1200" dirty="0"/>
              <a:t>10,</a:t>
            </a:r>
            <a:r>
              <a:rPr lang="zh-CN" altLang="en-US" sz="1200" dirty="0"/>
              <a:t> </a:t>
            </a:r>
            <a:r>
              <a:rPr lang="en-US" altLang="zh-CN" sz="1200" dirty="0"/>
              <a:t>10]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dirty="0"/>
              <a:t>the</a:t>
            </a:r>
            <a:r>
              <a:rPr lang="zh-CN" altLang="en-US" sz="1200" dirty="0"/>
              <a:t> </a:t>
            </a:r>
            <a:r>
              <a:rPr lang="en-US" altLang="zh-CN" sz="1200" dirty="0"/>
              <a:t>metrics</a:t>
            </a:r>
            <a:r>
              <a:rPr lang="zh-CN" altLang="en-US" sz="1200" dirty="0"/>
              <a:t> </a:t>
            </a:r>
            <a:r>
              <a:rPr lang="en-US" altLang="zh-CN" sz="1200" dirty="0"/>
              <a:t>are</a:t>
            </a:r>
            <a:r>
              <a:rPr lang="zh-CN" altLang="en-US" sz="1200" dirty="0"/>
              <a:t> </a:t>
            </a:r>
            <a:r>
              <a:rPr lang="en-US" altLang="zh-CN" sz="1200" dirty="0"/>
              <a:t>similar</a:t>
            </a: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48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893767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Caser,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considers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5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previous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items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see</a:t>
            </a:r>
            <a:r>
              <a:rPr kumimoji="1" lang="zh-CN" altLang="en-US" dirty="0"/>
              <a:t> </a:t>
            </a:r>
            <a:r>
              <a:rPr kumimoji="1" lang="en-US" altLang="zh-CN" dirty="0"/>
              <a:t>suitable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longer historical interactions bring higher accuracy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49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2995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FM,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uses</a:t>
            </a:r>
            <a:r>
              <a:rPr kumimoji="1" lang="zh-CN" altLang="en-US" dirty="0"/>
              <a:t> </a:t>
            </a:r>
            <a:r>
              <a:rPr kumimoji="1" lang="en-US" altLang="zh-CN" dirty="0"/>
              <a:t>20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5,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r>
              <a:rPr kumimoji="1" lang="zh-CN" altLang="en-US" dirty="0"/>
              <a:t> </a:t>
            </a:r>
            <a:r>
              <a:rPr kumimoji="1" lang="en-US" altLang="zh-CN" dirty="0"/>
              <a:t>accuracy</a:t>
            </a:r>
            <a:r>
              <a:rPr kumimoji="1" lang="zh-CN" altLang="en-US" dirty="0"/>
              <a:t> </a:t>
            </a:r>
            <a:r>
              <a:rPr kumimoji="1" lang="en-US" altLang="zh-CN" dirty="0"/>
              <a:t>increase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little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100,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r>
              <a:rPr kumimoji="1" lang="zh-CN" altLang="en-US" dirty="0"/>
              <a:t> </a:t>
            </a:r>
            <a:r>
              <a:rPr kumimoji="1" lang="en-US" altLang="zh-CN" dirty="0"/>
              <a:t>accuracy</a:t>
            </a:r>
            <a:r>
              <a:rPr kumimoji="1" lang="zh-CN" altLang="en-US" dirty="0"/>
              <a:t> </a:t>
            </a:r>
            <a:r>
              <a:rPr kumimoji="1" lang="en-US" altLang="zh-CN" dirty="0"/>
              <a:t>increase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lot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50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1726661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DeepFM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</a:t>
            </a:r>
            <a:r>
              <a:rPr kumimoji="1" lang="zh-CN" altLang="en-US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 MLP block to be a 3-layered dense net with a pyramid structure: 30-20-10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embedding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preserve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size,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number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number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neurons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each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structure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20-10,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r>
              <a:rPr kumimoji="1" lang="zh-CN" altLang="en-US" dirty="0"/>
              <a:t> </a:t>
            </a:r>
            <a:r>
              <a:rPr kumimoji="1" lang="en-US" altLang="zh-CN" dirty="0"/>
              <a:t>accuracy</a:t>
            </a:r>
            <a:r>
              <a:rPr kumimoji="1" lang="zh-CN" altLang="en-US" dirty="0"/>
              <a:t> </a:t>
            </a:r>
            <a:r>
              <a:rPr kumimoji="1" lang="en-US" altLang="zh-CN" dirty="0"/>
              <a:t>decrease,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may</a:t>
            </a:r>
            <a:r>
              <a:rPr kumimoji="1" lang="zh-CN" altLang="en-US" dirty="0"/>
              <a:t> </a:t>
            </a:r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risk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underfitting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structure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40-30-20-10,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r>
              <a:rPr kumimoji="1" lang="zh-CN" altLang="en-US" dirty="0"/>
              <a:t> </a:t>
            </a:r>
            <a:r>
              <a:rPr kumimoji="1" lang="en-US" altLang="zh-CN" dirty="0"/>
              <a:t>accuracy</a:t>
            </a:r>
            <a:r>
              <a:rPr kumimoji="1" lang="zh-CN" altLang="en-US" dirty="0"/>
              <a:t> </a:t>
            </a:r>
            <a:r>
              <a:rPr kumimoji="1" lang="en-US" altLang="zh-CN" dirty="0"/>
              <a:t>also</a:t>
            </a:r>
            <a:r>
              <a:rPr kumimoji="1" lang="zh-CN" altLang="en-US" dirty="0"/>
              <a:t> </a:t>
            </a:r>
            <a:r>
              <a:rPr kumimoji="1" lang="en-US" altLang="zh-CN" dirty="0"/>
              <a:t>decrease,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may</a:t>
            </a:r>
            <a:r>
              <a:rPr kumimoji="1" lang="zh-CN" altLang="en-US" dirty="0"/>
              <a:t> </a:t>
            </a:r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risk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overfitting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51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716136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compare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different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models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3</a:t>
            </a:r>
            <a:r>
              <a:rPr kumimoji="1" lang="zh-CN" altLang="en-US" dirty="0"/>
              <a:t> </a:t>
            </a:r>
            <a:r>
              <a:rPr kumimoji="1" lang="en-US" altLang="zh-CN" dirty="0"/>
              <a:t>kinds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</a:t>
            </a:r>
            <a:r>
              <a:rPr kumimoji="1" lang="zh-CN" altLang="en-US" dirty="0"/>
              <a:t> </a:t>
            </a:r>
            <a:r>
              <a:rPr kumimoji="1" lang="en-US" altLang="zh-CN" dirty="0"/>
              <a:t>tasks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 err="1"/>
              <a:t>AutoRec</a:t>
            </a:r>
            <a:r>
              <a:rPr kumimoji="1" lang="zh-CN" altLang="en-US" dirty="0"/>
              <a:t> </a:t>
            </a:r>
            <a:r>
              <a:rPr kumimoji="1" lang="en-US" altLang="zh-CN" dirty="0"/>
              <a:t>outperforms</a:t>
            </a:r>
            <a:r>
              <a:rPr kumimoji="1" lang="zh-CN" altLang="en-US" dirty="0"/>
              <a:t> </a:t>
            </a:r>
            <a:r>
              <a:rPr kumimoji="1" lang="en-US" altLang="zh-CN" dirty="0"/>
              <a:t>MF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rating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prediction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task</a:t>
            </a:r>
            <a:r>
              <a:rPr kumimoji="1" lang="zh-CN" altLang="en-US" dirty="0"/>
              <a:t> </a:t>
            </a:r>
            <a:r>
              <a:rPr kumimoji="1" lang="en-US" altLang="zh-CN" dirty="0"/>
              <a:t>coz</a:t>
            </a:r>
            <a:r>
              <a:rPr kumimoji="1" lang="zh-CN" altLang="en-US" dirty="0"/>
              <a:t> </a:t>
            </a:r>
            <a:r>
              <a:rPr kumimoji="1" lang="en-US" altLang="zh-CN" dirty="0"/>
              <a:t>it</a:t>
            </a:r>
            <a:r>
              <a:rPr kumimoji="1" lang="zh-CN" altLang="en-US" dirty="0"/>
              <a:t> </a:t>
            </a:r>
            <a:r>
              <a:rPr kumimoji="1" lang="en-US" altLang="zh-CN" dirty="0"/>
              <a:t>captures</a:t>
            </a:r>
            <a:r>
              <a:rPr kumimoji="1" lang="zh-CN" altLang="en-US" dirty="0"/>
              <a:t> </a:t>
            </a:r>
            <a:r>
              <a:rPr kumimoji="1" lang="en-US" altLang="zh-CN" dirty="0"/>
              <a:t>nonlinearity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Caser</a:t>
            </a:r>
            <a:r>
              <a:rPr kumimoji="1" lang="zh-CN" altLang="en-US" dirty="0"/>
              <a:t> </a:t>
            </a:r>
            <a:r>
              <a:rPr kumimoji="1" lang="en-US" altLang="zh-CN" dirty="0"/>
              <a:t>beats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NeuMF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personalized</a:t>
            </a:r>
            <a:r>
              <a:rPr kumimoji="1" lang="zh-CN" altLang="en-US" dirty="0"/>
              <a:t> </a:t>
            </a:r>
            <a:r>
              <a:rPr kumimoji="1" lang="en-US" altLang="zh-CN" dirty="0"/>
              <a:t>ranking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task</a:t>
            </a:r>
            <a:r>
              <a:rPr kumimoji="1" lang="zh-CN" altLang="en-US" dirty="0"/>
              <a:t> </a:t>
            </a:r>
            <a:r>
              <a:rPr kumimoji="1" lang="en-US" altLang="zh-CN" dirty="0"/>
              <a:t>coz</a:t>
            </a:r>
            <a:r>
              <a:rPr kumimoji="1" lang="zh-CN" altLang="en-US" dirty="0"/>
              <a:t> </a:t>
            </a:r>
            <a:r>
              <a:rPr kumimoji="1" lang="en-US" altLang="zh-CN" dirty="0"/>
              <a:t>it</a:t>
            </a:r>
            <a:r>
              <a:rPr kumimoji="1" lang="zh-CN" altLang="en-US" dirty="0"/>
              <a:t> </a:t>
            </a:r>
            <a:r>
              <a:rPr kumimoji="1" lang="en-US" altLang="zh-CN" dirty="0"/>
              <a:t>incorporates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short-term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interest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 err="1"/>
              <a:t>DeepFM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converges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faster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performs</a:t>
            </a:r>
            <a:r>
              <a:rPr kumimoji="1" lang="zh-CN" altLang="en-US" dirty="0"/>
              <a:t> </a:t>
            </a:r>
            <a:r>
              <a:rPr kumimoji="1" lang="en-US" altLang="zh-CN" dirty="0"/>
              <a:t>better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than</a:t>
            </a:r>
            <a:r>
              <a:rPr kumimoji="1" lang="zh-CN" altLang="en-US" dirty="0"/>
              <a:t> </a:t>
            </a:r>
            <a:r>
              <a:rPr kumimoji="1" lang="en-US" altLang="zh-CN" dirty="0"/>
              <a:t>FM</a:t>
            </a:r>
            <a:r>
              <a:rPr kumimoji="1" lang="zh-CN" altLang="en-US" dirty="0"/>
              <a:t> </a:t>
            </a:r>
            <a:r>
              <a:rPr kumimoji="1" lang="en-US" altLang="zh-CN" dirty="0"/>
              <a:t>coz</a:t>
            </a:r>
            <a:r>
              <a:rPr kumimoji="1" lang="zh-CN" altLang="en-US" dirty="0"/>
              <a:t> </a:t>
            </a:r>
            <a:r>
              <a:rPr kumimoji="1" lang="en-US" altLang="zh-CN" dirty="0"/>
              <a:t>it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models</a:t>
            </a:r>
            <a:r>
              <a:rPr kumimoji="1" lang="zh-CN" altLang="en-US" dirty="0"/>
              <a:t> </a:t>
            </a:r>
            <a:r>
              <a:rPr kumimoji="1" lang="en-US" altLang="zh-CN" sz="1200" b="1" dirty="0"/>
              <a:t>high-order</a:t>
            </a:r>
            <a:r>
              <a:rPr kumimoji="1" lang="en-US" altLang="zh-CN" sz="1200" dirty="0"/>
              <a:t> feature interactions and </a:t>
            </a:r>
            <a:r>
              <a:rPr kumimoji="1" lang="en-US" altLang="zh-CN" sz="1200" b="1" dirty="0"/>
              <a:t>nonlinearity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52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9859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types of rec systems: CF-based, content-based, context-based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CN" sz="1400" dirty="0"/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400" dirty="0"/>
              <a:t>collaborative filtering (CF)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400" dirty="0"/>
              <a:t>CF</a:t>
            </a:r>
            <a:r>
              <a:rPr lang="zh-CN" altLang="en-US" sz="1400" dirty="0"/>
              <a:t> </a:t>
            </a:r>
            <a:r>
              <a:rPr lang="en-US" altLang="zh-CN" sz="1400" dirty="0"/>
              <a:t>means</a:t>
            </a:r>
            <a:r>
              <a:rPr lang="zh-CN" altLang="en-US" sz="1400" dirty="0"/>
              <a:t> </a:t>
            </a:r>
            <a:r>
              <a:rPr lang="en-US" altLang="zh-CN" sz="1400" dirty="0"/>
              <a:t>collaborative filtering,</a:t>
            </a:r>
            <a:r>
              <a:rPr lang="zh-CN" altLang="en-US" sz="1400" dirty="0"/>
              <a:t> </a:t>
            </a:r>
            <a:r>
              <a:rPr lang="en-US" altLang="zh-CN" sz="1400" dirty="0"/>
              <a:t>is</a:t>
            </a:r>
            <a:r>
              <a:rPr lang="zh-CN" altLang="en-US" sz="1400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key concept in recommendation</a:t>
            </a:r>
            <a:endParaRPr lang="en-US" altLang="zh-CN" sz="1400" dirty="0"/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dirty="0"/>
              <a:t>making automatic predictions (filtering) about the interests of a user by collecting preferences from many users (collaborating)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dirty="0"/>
              <a:t>e.g. if</a:t>
            </a:r>
            <a:r>
              <a:rPr lang="zh-CN" altLang="en-US" sz="1200" dirty="0"/>
              <a:t> </a:t>
            </a:r>
            <a:r>
              <a:rPr lang="en-US" altLang="zh-CN" sz="1200" dirty="0"/>
              <a:t>user A and B have</a:t>
            </a:r>
            <a:r>
              <a:rPr lang="zh-CN" altLang="en-US" sz="1200" dirty="0"/>
              <a:t> </a:t>
            </a:r>
            <a:r>
              <a:rPr lang="en-US" altLang="zh-CN" sz="1200" dirty="0"/>
              <a:t>similar</a:t>
            </a:r>
            <a:r>
              <a:rPr lang="zh-CN" altLang="en-US" sz="1200" dirty="0"/>
              <a:t> </a:t>
            </a:r>
            <a:r>
              <a:rPr lang="en-US" altLang="zh-CN" sz="1200" dirty="0"/>
              <a:t>features, they’re</a:t>
            </a:r>
            <a:r>
              <a:rPr lang="zh-CN" altLang="en-US" sz="1200" dirty="0"/>
              <a:t> </a:t>
            </a:r>
            <a:r>
              <a:rPr lang="en-US" altLang="zh-CN" sz="1200" dirty="0"/>
              <a:t>both</a:t>
            </a:r>
            <a:r>
              <a:rPr lang="zh-CN" altLang="en-US" sz="1200" dirty="0"/>
              <a:t> </a:t>
            </a:r>
            <a:r>
              <a:rPr lang="en-US" altLang="zh-CN" sz="1200" dirty="0"/>
              <a:t>interested in science</a:t>
            </a:r>
            <a:r>
              <a:rPr lang="zh-CN" altLang="en-US" sz="1200" dirty="0"/>
              <a:t> </a:t>
            </a:r>
            <a:r>
              <a:rPr lang="en-US" altLang="zh-CN" sz="1200" dirty="0"/>
              <a:t>fiction</a:t>
            </a:r>
            <a:r>
              <a:rPr lang="zh-CN" altLang="en-US" sz="1200" dirty="0"/>
              <a:t> </a:t>
            </a:r>
            <a:r>
              <a:rPr lang="en-US" altLang="zh-CN" sz="1200" dirty="0"/>
              <a:t>movies,</a:t>
            </a:r>
            <a:r>
              <a:rPr lang="zh-CN" altLang="en-US" sz="1200" dirty="0"/>
              <a:t> </a:t>
            </a:r>
            <a:r>
              <a:rPr lang="en-US" altLang="zh-CN" sz="1200" dirty="0"/>
              <a:t>CF-based</a:t>
            </a:r>
            <a:r>
              <a:rPr lang="zh-CN" altLang="en-US" sz="1200" dirty="0"/>
              <a:t> </a:t>
            </a:r>
            <a:r>
              <a:rPr lang="en-US" altLang="zh-CN" sz="1200" dirty="0"/>
              <a:t>Rec system may recommend B</a:t>
            </a:r>
            <a:r>
              <a:rPr lang="zh-CN" altLang="en-US" sz="1200" dirty="0"/>
              <a:t> </a:t>
            </a:r>
            <a:r>
              <a:rPr lang="en-US" altLang="zh-CN" sz="1200" dirty="0"/>
              <a:t>a</a:t>
            </a:r>
            <a:r>
              <a:rPr lang="zh-CN" altLang="en-US" sz="1200" dirty="0"/>
              <a:t> </a:t>
            </a:r>
            <a:r>
              <a:rPr lang="en-US" altLang="zh-CN" sz="1200" dirty="0"/>
              <a:t>movie</a:t>
            </a:r>
            <a:r>
              <a:rPr lang="zh-CN" altLang="en-US" sz="1200" dirty="0"/>
              <a:t> </a:t>
            </a:r>
            <a:r>
              <a:rPr lang="en-US" altLang="zh-CN" sz="1200" dirty="0"/>
              <a:t>that</a:t>
            </a:r>
            <a:r>
              <a:rPr lang="zh-CN" altLang="en-US" sz="1200" dirty="0"/>
              <a:t> </a:t>
            </a:r>
            <a:r>
              <a:rPr lang="en-US" altLang="zh-CN" sz="1200" dirty="0"/>
              <a:t>A</a:t>
            </a:r>
            <a:r>
              <a:rPr lang="zh-CN" altLang="en-US" sz="1200" dirty="0"/>
              <a:t> </a:t>
            </a:r>
            <a:r>
              <a:rPr lang="en-US" altLang="zh-CN" sz="1200" dirty="0"/>
              <a:t>has</a:t>
            </a:r>
            <a:r>
              <a:rPr lang="zh-CN" altLang="en-US" sz="1200" dirty="0"/>
              <a:t> </a:t>
            </a:r>
            <a:r>
              <a:rPr lang="en-US" altLang="zh-CN" sz="1200" dirty="0"/>
              <a:t>watched</a:t>
            </a:r>
            <a:r>
              <a:rPr lang="zh-CN" altLang="en-US" sz="1200" dirty="0"/>
              <a:t> </a:t>
            </a:r>
            <a:r>
              <a:rPr lang="en-US" altLang="zh-CN" sz="1200" dirty="0"/>
              <a:t>but</a:t>
            </a:r>
            <a:r>
              <a:rPr lang="zh-CN" altLang="en-US" sz="1200" dirty="0"/>
              <a:t> </a:t>
            </a:r>
            <a:r>
              <a:rPr lang="en-US" altLang="zh-CN" sz="1200" dirty="0"/>
              <a:t>B</a:t>
            </a:r>
            <a:r>
              <a:rPr lang="zh-CN" altLang="en-US" sz="1200" dirty="0"/>
              <a:t> </a:t>
            </a:r>
            <a:r>
              <a:rPr lang="en-US" altLang="zh-CN" sz="1200" dirty="0"/>
              <a:t>hasn’t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CF only use 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user-item interaction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data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e.g.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dislikes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</a:t>
            </a:r>
            <a:endParaRPr kumimoji="1" lang="en-US" altLang="zh-CN" dirty="0"/>
          </a:p>
          <a:p>
            <a:endParaRPr kumimoji="1"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Content-based recommenders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treat recommendation task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 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user-specific classification problem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 a classifier for the user's likes and dislikes based on an item's features.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e.g.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interested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fiction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movies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watched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movie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A,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content-based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recommend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another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scientific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movie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400" dirty="0"/>
              <a:t>the</a:t>
            </a:r>
            <a:r>
              <a:rPr lang="zh-CN" altLang="en-US" sz="1400" dirty="0"/>
              <a:t> </a:t>
            </a:r>
            <a:r>
              <a:rPr lang="en-US" altLang="zh-CN" sz="1400" dirty="0"/>
              <a:t>third</a:t>
            </a:r>
            <a:r>
              <a:rPr lang="zh-CN" altLang="en-US" sz="1400" dirty="0"/>
              <a:t> </a:t>
            </a:r>
            <a:r>
              <a:rPr lang="en-US" altLang="zh-CN" sz="1400" dirty="0"/>
              <a:t>type,</a:t>
            </a:r>
            <a:r>
              <a:rPr lang="zh-CN" altLang="en-US" sz="1400" dirty="0"/>
              <a:t> </a:t>
            </a:r>
            <a:r>
              <a:rPr lang="en-US" altLang="zh-CN" sz="1400" dirty="0"/>
              <a:t>Context-based</a:t>
            </a:r>
            <a:r>
              <a:rPr lang="zh-CN" altLang="en-US" sz="1400" dirty="0"/>
              <a:t> </a:t>
            </a:r>
            <a:r>
              <a:rPr lang="en-US" altLang="zh-CN" sz="1400" dirty="0"/>
              <a:t>recommender: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dirty="0"/>
              <a:t>utilize</a:t>
            </a:r>
            <a:r>
              <a:rPr lang="zh-CN" altLang="en-US" sz="1200" dirty="0"/>
              <a:t> </a:t>
            </a:r>
            <a:r>
              <a:rPr lang="en-US" altLang="zh-CN" sz="1200" dirty="0"/>
              <a:t>contextual</a:t>
            </a:r>
            <a:r>
              <a:rPr lang="zh-CN" altLang="en-US" sz="1200" dirty="0"/>
              <a:t> </a:t>
            </a:r>
            <a:r>
              <a:rPr lang="en-US" altLang="zh-CN" sz="1200" dirty="0"/>
              <a:t>info,</a:t>
            </a:r>
            <a:r>
              <a:rPr lang="zh-CN" altLang="en-US" sz="1200" dirty="0"/>
              <a:t> </a:t>
            </a:r>
            <a:r>
              <a:rPr lang="en-US" altLang="zh-CN" sz="1200" dirty="0"/>
              <a:t>such</a:t>
            </a:r>
            <a:r>
              <a:rPr lang="zh-CN" altLang="en-US" sz="1200" dirty="0"/>
              <a:t> </a:t>
            </a:r>
            <a:r>
              <a:rPr lang="en-US" altLang="zh-CN" sz="1200" dirty="0"/>
              <a:t>as</a:t>
            </a:r>
            <a:r>
              <a:rPr lang="zh-CN" altLang="en-US" sz="1200" dirty="0"/>
              <a:t> </a:t>
            </a:r>
            <a:r>
              <a:rPr lang="en-US" altLang="zh-CN" sz="1200" dirty="0"/>
              <a:t>timestamp, location,</a:t>
            </a:r>
            <a:r>
              <a:rPr lang="zh-CN" altLang="en-US" sz="1200" dirty="0"/>
              <a:t> </a:t>
            </a:r>
            <a:r>
              <a:rPr lang="en-US" altLang="zh-CN" sz="1200" dirty="0"/>
              <a:t>weather</a:t>
            </a:r>
            <a:endParaRPr kumimoji="1" lang="en-US" altLang="zh-CN" sz="18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1577269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53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365260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recap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previous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contents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Collabrative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filtering-based,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context-based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content-based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</a:t>
            </a:r>
            <a:r>
              <a:rPr kumimoji="1" lang="zh-CN" altLang="en-US" dirty="0"/>
              <a:t> </a:t>
            </a:r>
            <a:r>
              <a:rPr kumimoji="1" lang="en-US" altLang="zh-CN" dirty="0"/>
              <a:t>systems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kumimoji="1" lang="en-US" altLang="zh-CN" dirty="0"/>
              <a:t>rec</a:t>
            </a:r>
            <a:r>
              <a:rPr kumimoji="1" lang="zh-CN" altLang="en-US" dirty="0"/>
              <a:t> </a:t>
            </a:r>
            <a:r>
              <a:rPr kumimoji="1" lang="en-US" altLang="zh-CN" dirty="0"/>
              <a:t>tasks</a:t>
            </a:r>
            <a:r>
              <a:rPr kumimoji="1" lang="zh-CN" altLang="en-US" dirty="0"/>
              <a:t> </a:t>
            </a:r>
            <a:r>
              <a:rPr kumimoji="1" lang="en-US" altLang="zh-CN" dirty="0"/>
              <a:t>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be</a:t>
            </a:r>
            <a:r>
              <a:rPr kumimoji="1" lang="zh-CN" altLang="en-US" dirty="0"/>
              <a:t> </a:t>
            </a:r>
            <a:r>
              <a:rPr lang="en-US" altLang="zh-CN" sz="2000" dirty="0"/>
              <a:t>Rating</a:t>
            </a:r>
            <a:r>
              <a:rPr lang="zh-CN" altLang="en-US" sz="2000" dirty="0"/>
              <a:t> </a:t>
            </a:r>
            <a:r>
              <a:rPr lang="en-US" altLang="zh-CN" sz="2000" dirty="0"/>
              <a:t>prediction, Personalized</a:t>
            </a:r>
            <a:r>
              <a:rPr lang="zh-CN" altLang="en-US" sz="2000" dirty="0"/>
              <a:t> </a:t>
            </a:r>
            <a:r>
              <a:rPr lang="en-US" altLang="zh-CN" sz="2000" dirty="0"/>
              <a:t>ranking, Sequence-aware</a:t>
            </a:r>
            <a:r>
              <a:rPr lang="zh-CN" altLang="en-US" sz="2000" dirty="0"/>
              <a:t> </a:t>
            </a:r>
            <a:r>
              <a:rPr lang="en-US" altLang="zh-CN" sz="2000" dirty="0"/>
              <a:t>rec, Click-through</a:t>
            </a:r>
            <a:r>
              <a:rPr lang="zh-CN" altLang="en-US" sz="2000" dirty="0"/>
              <a:t> </a:t>
            </a:r>
            <a:r>
              <a:rPr lang="en-US" altLang="zh-CN" sz="2000" dirty="0"/>
              <a:t>rate</a:t>
            </a:r>
            <a:r>
              <a:rPr lang="zh-CN" altLang="en-US" sz="2000" dirty="0"/>
              <a:t> </a:t>
            </a:r>
            <a:r>
              <a:rPr lang="en-US" altLang="zh-CN" sz="2000" dirty="0"/>
              <a:t>prediction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2000" dirty="0"/>
              <a:t>feedbacks</a:t>
            </a:r>
            <a:r>
              <a:rPr lang="zh-CN" altLang="en-US" sz="2000" dirty="0"/>
              <a:t> </a:t>
            </a:r>
            <a:r>
              <a:rPr lang="en-US" altLang="zh-CN" sz="2000" dirty="0"/>
              <a:t>can</a:t>
            </a:r>
            <a:r>
              <a:rPr lang="zh-CN" altLang="en-US" sz="2000" dirty="0"/>
              <a:t> </a:t>
            </a:r>
            <a:r>
              <a:rPr lang="en-US" altLang="zh-CN" sz="2000" dirty="0"/>
              <a:t>be</a:t>
            </a:r>
            <a:r>
              <a:rPr lang="zh-CN" altLang="en-US" sz="2000" dirty="0"/>
              <a:t> </a:t>
            </a:r>
            <a:r>
              <a:rPr lang="en-US" altLang="zh-CN" sz="2000" dirty="0"/>
              <a:t>explicit</a:t>
            </a:r>
            <a:r>
              <a:rPr lang="zh-CN" altLang="en-US" sz="2000" dirty="0"/>
              <a:t> </a:t>
            </a:r>
            <a:r>
              <a:rPr lang="en-US" altLang="zh-CN" sz="2000" dirty="0"/>
              <a:t>or</a:t>
            </a:r>
            <a:r>
              <a:rPr lang="zh-CN" altLang="en-US" sz="2000" dirty="0"/>
              <a:t> </a:t>
            </a:r>
            <a:r>
              <a:rPr lang="en-US" altLang="zh-CN" sz="2000" dirty="0"/>
              <a:t>implicit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2000" dirty="0"/>
              <a:t>there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3</a:t>
            </a:r>
            <a:r>
              <a:rPr lang="zh-CN" altLang="en-US" sz="2000" dirty="0"/>
              <a:t> </a:t>
            </a:r>
            <a:r>
              <a:rPr lang="en-US" altLang="zh-CN" sz="2000" dirty="0"/>
              <a:t>types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ranking</a:t>
            </a:r>
            <a:r>
              <a:rPr lang="zh-CN" altLang="en-US" sz="2000" dirty="0"/>
              <a:t> </a:t>
            </a:r>
            <a:r>
              <a:rPr lang="en-US" altLang="zh-CN" sz="2000" dirty="0"/>
              <a:t>loss:</a:t>
            </a:r>
            <a:r>
              <a:rPr lang="zh-CN" altLang="en-US" sz="2000" dirty="0"/>
              <a:t> </a:t>
            </a:r>
            <a:r>
              <a:rPr lang="en-US" altLang="zh-CN" sz="2000" dirty="0"/>
              <a:t>pointwise,</a:t>
            </a:r>
            <a:r>
              <a:rPr lang="zh-CN" altLang="en-US" sz="2000" dirty="0"/>
              <a:t> </a:t>
            </a:r>
            <a:r>
              <a:rPr lang="en-US" altLang="zh-CN" sz="2000" dirty="0"/>
              <a:t>pairwise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listwise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742950" lvl="1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en-US" altLang="zh-CN" sz="2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54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89177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based on types of feedback and input data: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kinds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0896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/>
              <a:t>point of interest (POI) recommendation aims to recommend unvisited places to users based on their check-in history.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dirty="0"/>
              <a:t>Rating</a:t>
            </a:r>
            <a:r>
              <a:rPr lang="zh-CN" altLang="en-US" sz="1200" dirty="0"/>
              <a:t> </a:t>
            </a:r>
            <a:r>
              <a:rPr lang="en-US" altLang="zh-CN" sz="1200" dirty="0"/>
              <a:t>prediction:</a:t>
            </a:r>
            <a:r>
              <a:rPr lang="zh-CN" altLang="en-US" sz="1200" dirty="0"/>
              <a:t> </a:t>
            </a:r>
            <a:r>
              <a:rPr lang="en-US" altLang="zh-CN" sz="1200" dirty="0"/>
              <a:t>takes</a:t>
            </a:r>
            <a:r>
              <a:rPr lang="zh-CN" altLang="en-US" sz="1200" dirty="0"/>
              <a:t> </a:t>
            </a:r>
            <a:r>
              <a:rPr lang="en-US" altLang="zh-CN" sz="1200" dirty="0"/>
              <a:t>explicit</a:t>
            </a:r>
            <a:r>
              <a:rPr lang="zh-CN" altLang="en-US" sz="1200" dirty="0"/>
              <a:t> </a:t>
            </a:r>
            <a:r>
              <a:rPr lang="en-US" altLang="zh-CN" sz="1200" dirty="0"/>
              <a:t>feedback</a:t>
            </a:r>
            <a:r>
              <a:rPr lang="zh-CN" altLang="en-US" sz="1200" dirty="0"/>
              <a:t> </a:t>
            </a:r>
            <a:r>
              <a:rPr lang="en-US" altLang="zh-CN" sz="1200" dirty="0"/>
              <a:t>as</a:t>
            </a:r>
            <a:r>
              <a:rPr lang="zh-CN" altLang="en-US" sz="1200" dirty="0"/>
              <a:t> </a:t>
            </a:r>
            <a:r>
              <a:rPr lang="en-US" altLang="zh-CN" sz="1200" dirty="0"/>
              <a:t>input,</a:t>
            </a:r>
            <a:r>
              <a:rPr lang="zh-CN" altLang="en-US" sz="1200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 ratings that a user might give to an item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top-n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personalized ranking: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dirty="0"/>
              <a:t>takes</a:t>
            </a:r>
            <a:r>
              <a:rPr lang="zh-CN" altLang="en-US" sz="1200" dirty="0"/>
              <a:t> </a:t>
            </a:r>
            <a:r>
              <a:rPr lang="en-US" altLang="zh-CN" sz="1200" dirty="0"/>
              <a:t>implicit</a:t>
            </a:r>
            <a:r>
              <a:rPr lang="zh-CN" altLang="en-US" sz="1200" dirty="0"/>
              <a:t> </a:t>
            </a:r>
            <a:r>
              <a:rPr lang="en-US" altLang="zh-CN" sz="1200" dirty="0"/>
              <a:t>feedback</a:t>
            </a:r>
            <a:r>
              <a:rPr lang="zh-CN" altLang="en-US" sz="1200" dirty="0"/>
              <a:t> </a:t>
            </a:r>
            <a:r>
              <a:rPr lang="en-US" altLang="zh-CN" sz="1200" dirty="0"/>
              <a:t>as</a:t>
            </a:r>
            <a:r>
              <a:rPr lang="zh-CN" altLang="en-US" sz="1200" dirty="0"/>
              <a:t> </a:t>
            </a:r>
            <a:r>
              <a:rPr lang="en-US" altLang="zh-CN" sz="1200" dirty="0"/>
              <a:t>input,</a:t>
            </a:r>
            <a:r>
              <a:rPr lang="zh-CN" altLang="en-US" sz="1200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give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dirty="0"/>
              <a:t>Sequence-aware</a:t>
            </a:r>
            <a:r>
              <a:rPr lang="zh-CN" altLang="en-US" sz="1200" dirty="0"/>
              <a:t> </a:t>
            </a:r>
            <a:r>
              <a:rPr lang="en-US" altLang="zh-CN" sz="1200" dirty="0"/>
              <a:t>rec:</a:t>
            </a:r>
            <a:r>
              <a:rPr lang="zh-CN" altLang="en-US" sz="1200" dirty="0"/>
              <a:t> </a:t>
            </a:r>
            <a:r>
              <a:rPr lang="en-US" altLang="zh-CN" sz="1200" dirty="0"/>
              <a:t>takes</a:t>
            </a:r>
            <a:r>
              <a:rPr lang="zh-CN" altLang="en-US" sz="1200" dirty="0"/>
              <a:t> </a:t>
            </a:r>
            <a:r>
              <a:rPr lang="en-US" altLang="zh-CN" sz="1200" dirty="0"/>
              <a:t>timestamp</a:t>
            </a:r>
            <a:r>
              <a:rPr lang="zh-CN" altLang="en-US" sz="1200" dirty="0"/>
              <a:t> </a:t>
            </a:r>
            <a:r>
              <a:rPr lang="en-US" altLang="zh-CN" sz="1200" dirty="0"/>
              <a:t>as</a:t>
            </a:r>
            <a:r>
              <a:rPr lang="zh-CN" altLang="en-US" sz="1200" dirty="0"/>
              <a:t> </a:t>
            </a:r>
            <a:r>
              <a:rPr lang="en-US" altLang="zh-CN" sz="1200" dirty="0"/>
              <a:t>input,</a:t>
            </a:r>
            <a:r>
              <a:rPr lang="zh-CN" altLang="en-US" sz="1200" dirty="0"/>
              <a:t> </a:t>
            </a:r>
            <a:r>
              <a:rPr lang="en-US" altLang="zh-CN" sz="1200" dirty="0"/>
              <a:t>predict</a:t>
            </a:r>
            <a:r>
              <a:rPr lang="zh-CN" altLang="en-US" sz="1200" dirty="0"/>
              <a:t> </a:t>
            </a:r>
            <a:r>
              <a:rPr lang="en-US" altLang="zh-CN" sz="1200" dirty="0"/>
              <a:t>the</a:t>
            </a:r>
            <a:r>
              <a:rPr lang="zh-CN" altLang="en-US" sz="1200" dirty="0"/>
              <a:t> </a:t>
            </a:r>
            <a:r>
              <a:rPr lang="en-US" altLang="zh-CN" sz="1200" dirty="0"/>
              <a:t>next</a:t>
            </a:r>
            <a:r>
              <a:rPr lang="zh-CN" altLang="en-US" sz="1200" dirty="0"/>
              <a:t> </a:t>
            </a:r>
            <a:r>
              <a:rPr lang="en-US" altLang="zh-CN" sz="1200" dirty="0"/>
              <a:t>item</a:t>
            </a:r>
            <a:r>
              <a:rPr lang="zh-CN" altLang="en-US" sz="1200" dirty="0"/>
              <a:t> </a:t>
            </a:r>
            <a:r>
              <a:rPr lang="en-US" altLang="zh-CN" sz="1200" dirty="0"/>
              <a:t>that</a:t>
            </a:r>
            <a:r>
              <a:rPr lang="zh-CN" altLang="en-US" sz="1200" dirty="0"/>
              <a:t> </a:t>
            </a:r>
            <a:r>
              <a:rPr lang="en-US" altLang="zh-CN" sz="1200" dirty="0"/>
              <a:t>a</a:t>
            </a:r>
            <a:r>
              <a:rPr lang="zh-CN" altLang="en-US" sz="1200" dirty="0"/>
              <a:t> </a:t>
            </a:r>
            <a:r>
              <a:rPr lang="en-US" altLang="zh-CN" sz="1200" dirty="0"/>
              <a:t>user</a:t>
            </a:r>
            <a:r>
              <a:rPr lang="zh-CN" altLang="en-US" sz="1200" dirty="0"/>
              <a:t> </a:t>
            </a:r>
            <a:r>
              <a:rPr lang="en-US" altLang="zh-CN" sz="1200" dirty="0"/>
              <a:t>might</a:t>
            </a:r>
            <a:r>
              <a:rPr lang="zh-CN" altLang="en-US" sz="1200" dirty="0"/>
              <a:t> </a:t>
            </a:r>
            <a:r>
              <a:rPr lang="en-US" altLang="zh-CN" sz="1200" dirty="0"/>
              <a:t>want</a:t>
            </a:r>
            <a:r>
              <a:rPr lang="zh-CN" altLang="en-US" sz="1200" dirty="0"/>
              <a:t> </a:t>
            </a:r>
            <a:r>
              <a:rPr lang="en-US" altLang="zh-CN" sz="1200" dirty="0"/>
              <a:t>to</a:t>
            </a:r>
            <a:r>
              <a:rPr lang="zh-CN" altLang="en-US" sz="1200" dirty="0"/>
              <a:t> </a:t>
            </a:r>
            <a:r>
              <a:rPr lang="en-US" altLang="zh-CN" sz="1200" dirty="0"/>
              <a:t>buy</a:t>
            </a:r>
            <a:r>
              <a:rPr lang="zh-CN" altLang="en-US" sz="1200" dirty="0"/>
              <a:t> </a:t>
            </a:r>
            <a:r>
              <a:rPr lang="en-US" altLang="zh-CN" sz="1200" dirty="0"/>
              <a:t>based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time-ordered list of past user actions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dirty="0"/>
              <a:t>Click-through</a:t>
            </a:r>
            <a:r>
              <a:rPr lang="zh-CN" altLang="en-US" sz="1200" dirty="0"/>
              <a:t> </a:t>
            </a:r>
            <a:r>
              <a:rPr lang="en-US" altLang="zh-CN" sz="1200" dirty="0"/>
              <a:t>rate</a:t>
            </a:r>
            <a:r>
              <a:rPr lang="zh-CN" altLang="en-US" sz="1200" dirty="0"/>
              <a:t> </a:t>
            </a:r>
            <a:r>
              <a:rPr lang="en-US" altLang="zh-CN" sz="1200" dirty="0"/>
              <a:t>prediction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dirty="0"/>
              <a:t>implicit</a:t>
            </a:r>
            <a:r>
              <a:rPr lang="zh-CN" altLang="en-US" sz="1200" dirty="0"/>
              <a:t> </a:t>
            </a:r>
            <a:r>
              <a:rPr lang="en-US" altLang="zh-CN" sz="1200" dirty="0"/>
              <a:t>feedback</a:t>
            </a:r>
            <a:r>
              <a:rPr lang="zh-CN" altLang="en-US" sz="1200" dirty="0"/>
              <a:t> </a:t>
            </a:r>
            <a:r>
              <a:rPr lang="en-US" altLang="zh-CN" sz="1200" dirty="0"/>
              <a:t>with</a:t>
            </a:r>
            <a:r>
              <a:rPr lang="zh-CN" altLang="en-US" sz="1200" dirty="0"/>
              <a:t> </a:t>
            </a:r>
            <a:r>
              <a:rPr lang="en-US" altLang="zh-CN" sz="1200" dirty="0"/>
              <a:t>various</a:t>
            </a:r>
            <a:r>
              <a:rPr lang="zh-CN" altLang="en-US" sz="1200" dirty="0"/>
              <a:t> </a:t>
            </a:r>
            <a:r>
              <a:rPr lang="en-US" altLang="zh-CN" sz="1200" dirty="0"/>
              <a:t>categorical</a:t>
            </a:r>
            <a:r>
              <a:rPr lang="zh-CN" altLang="en-US" sz="1200" dirty="0"/>
              <a:t> </a:t>
            </a:r>
            <a:r>
              <a:rPr lang="en-US" altLang="zh-CN" sz="1200" dirty="0"/>
              <a:t>features</a:t>
            </a:r>
            <a:r>
              <a:rPr lang="zh-CN" altLang="en-US" sz="1200" dirty="0"/>
              <a:t> </a:t>
            </a:r>
            <a:r>
              <a:rPr lang="en-US" altLang="zh-CN" sz="1200" dirty="0"/>
              <a:t>as</a:t>
            </a:r>
            <a:r>
              <a:rPr lang="zh-CN" altLang="en-US" sz="1200" dirty="0"/>
              <a:t> </a:t>
            </a:r>
            <a:r>
              <a:rPr lang="en-US" altLang="zh-CN" sz="1200" dirty="0"/>
              <a:t>input,</a:t>
            </a:r>
            <a:r>
              <a:rPr lang="zh-CN" altLang="en-US" sz="1200" dirty="0"/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 whether an ad/item will be clicked or not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</a:t>
            </a:r>
            <a:b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6155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feedbacks,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implicit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explicit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feedback: collected from users in order to learn their preference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explicit feedback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dirty="0"/>
              <a:t>e.g. IMDB collects star ratings (1-10 ☆) of movies,</a:t>
            </a:r>
            <a:r>
              <a:rPr lang="zh-CN" altLang="en-US" dirty="0"/>
              <a:t> </a:t>
            </a:r>
            <a:r>
              <a:rPr lang="en-US" altLang="zh-CN" dirty="0"/>
              <a:t>YouTube collects thumb</a:t>
            </a:r>
            <a:r>
              <a:rPr lang="zh-CN" altLang="en-US" dirty="0"/>
              <a:t> </a:t>
            </a:r>
            <a:r>
              <a:rPr lang="en-US" altLang="zh-CN" dirty="0"/>
              <a:t>up</a:t>
            </a:r>
            <a:r>
              <a:rPr lang="zh-CN" altLang="en-US" dirty="0"/>
              <a:t> </a:t>
            </a:r>
            <a:r>
              <a:rPr lang="en-US" altLang="zh-CN" dirty="0"/>
              <a:t>and down</a:t>
            </a:r>
            <a:r>
              <a:rPr lang="zh-CN" altLang="en-US" dirty="0"/>
              <a:t> </a:t>
            </a:r>
            <a:r>
              <a:rPr lang="en-US" altLang="zh-CN" dirty="0"/>
              <a:t>of videos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explicit</a:t>
            </a:r>
            <a:r>
              <a:rPr lang="zh-CN" altLang="en-US" dirty="0"/>
              <a:t> </a:t>
            </a:r>
            <a:r>
              <a:rPr lang="en-US" altLang="zh-CN" dirty="0"/>
              <a:t>feedbacks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always available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contrast,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implicit feedbacks,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namely user behaviors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e.g., user click, purchase history, browsing history, watches and mouse movements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issues,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inherently noisy,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can only 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guess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user preferences and motives,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user watched a movie may not like the movie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non-observed user-item pair = real negative feedback + missing values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 negative feedback: users aren't interested in these items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missing values: users may interact with these items in the future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8814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finally,</a:t>
            </a:r>
            <a:r>
              <a:rPr kumimoji="1" lang="zh-CN" altLang="en-US" dirty="0"/>
              <a:t> </a:t>
            </a:r>
            <a:r>
              <a:rPr kumimoji="1" lang="en-US" altLang="zh-CN" dirty="0"/>
              <a:t>I</a:t>
            </a:r>
            <a:r>
              <a:rPr kumimoji="1" lang="zh-CN" altLang="en-US" dirty="0"/>
              <a:t> </a:t>
            </a:r>
            <a:r>
              <a:rPr kumimoji="1" lang="en-US" altLang="zh-CN" dirty="0"/>
              <a:t>want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introduce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personalized</a:t>
            </a:r>
            <a:r>
              <a:rPr kumimoji="1" lang="zh-CN" altLang="en-US" dirty="0"/>
              <a:t> </a:t>
            </a:r>
            <a:r>
              <a:rPr kumimoji="1" lang="en-US" altLang="zh-CN" dirty="0"/>
              <a:t>ranking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tasks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99BE4-FEF7-C547-B836-3B4BFAD85D1B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49235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D514D-F2E2-344C-B138-94EF47BD784F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3E40-7811-BD4A-8789-88A2A7C8C6A4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855B-9A3A-8340-8C3D-8825D06E5007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9CD2-9555-3644-9434-A2183918F472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1FE-9197-8B46-B35D-EC7CB0D1AFC1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C0947-3EDE-314D-84ED-442B1FC2DD60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A3493-D22A-3B46-904B-3EBEA6F37AF2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3CD95-9901-6B40-9965-76161F56EA96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41537-534F-8546-A8A9-CBAE0504940D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B398-E72C-1D47-853C-E764337CF85D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23E69-D90D-3540-944E-25D60A9D2931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7229-C3ED-9B4C-B6C9-2C505147902D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3042C-ABC7-D14D-ADEB-FB565BF4FDD9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E836D-6C0C-6C4C-B0B8-57C508DFE396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F73B7-693D-6842-A6CB-24FB76775342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03AE-A90F-ED49-8F55-E15EDC5DD749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15A98-06F6-9148-B138-6B7820A9E1C1}" type="datetime1">
              <a:rPr lang="zh-CN" altLang="en-US" smtClean="0"/>
              <a:t>2021/8/4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s://arxiv.org/pdf/1205.2618.pdf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10" Type="http://schemas.openxmlformats.org/officeDocument/2006/relationships/image" Target="../media/image50.png"/><Relationship Id="rId4" Type="http://schemas.openxmlformats.org/officeDocument/2006/relationships/image" Target="../media/image44.png"/><Relationship Id="rId9" Type="http://schemas.openxmlformats.org/officeDocument/2006/relationships/image" Target="../media/image49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12" Type="http://schemas.openxmlformats.org/officeDocument/2006/relationships/image" Target="../media/image6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11" Type="http://schemas.openxmlformats.org/officeDocument/2006/relationships/image" Target="../media/image59.png"/><Relationship Id="rId5" Type="http://schemas.openxmlformats.org/officeDocument/2006/relationships/image" Target="../media/image53.png"/><Relationship Id="rId10" Type="http://schemas.openxmlformats.org/officeDocument/2006/relationships/image" Target="../media/image58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77.pn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12" Type="http://schemas.openxmlformats.org/officeDocument/2006/relationships/image" Target="../media/image7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0.png"/><Relationship Id="rId11" Type="http://schemas.openxmlformats.org/officeDocument/2006/relationships/image" Target="../media/image75.png"/><Relationship Id="rId5" Type="http://schemas.openxmlformats.org/officeDocument/2006/relationships/image" Target="../media/image69.png"/><Relationship Id="rId15" Type="http://schemas.openxmlformats.org/officeDocument/2006/relationships/image" Target="../media/image79.png"/><Relationship Id="rId10" Type="http://schemas.openxmlformats.org/officeDocument/2006/relationships/image" Target="../media/image74.png"/><Relationship Id="rId4" Type="http://schemas.openxmlformats.org/officeDocument/2006/relationships/image" Target="../media/image68.png"/><Relationship Id="rId9" Type="http://schemas.openxmlformats.org/officeDocument/2006/relationships/image" Target="../media/image73.png"/><Relationship Id="rId14" Type="http://schemas.openxmlformats.org/officeDocument/2006/relationships/image" Target="../media/image7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7.png"/><Relationship Id="rId4" Type="http://schemas.openxmlformats.org/officeDocument/2006/relationships/image" Target="../media/image8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5.png"/><Relationship Id="rId4" Type="http://schemas.openxmlformats.org/officeDocument/2006/relationships/image" Target="../media/image9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.png"/><Relationship Id="rId3" Type="http://schemas.openxmlformats.org/officeDocument/2006/relationships/image" Target="../media/image106.png"/><Relationship Id="rId7" Type="http://schemas.openxmlformats.org/officeDocument/2006/relationships/image" Target="../media/image110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9.png"/><Relationship Id="rId5" Type="http://schemas.openxmlformats.org/officeDocument/2006/relationships/image" Target="../media/image108.png"/><Relationship Id="rId4" Type="http://schemas.openxmlformats.org/officeDocument/2006/relationships/image" Target="../media/image107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0437A7-062D-EB4B-B1BF-DA68ACBCA0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Recommender System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8049194-C056-2A49-A38E-AECE038AB2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err="1"/>
              <a:t>Wenxin</a:t>
            </a:r>
            <a:r>
              <a:rPr kumimoji="1" lang="en-US" altLang="zh-CN" dirty="0"/>
              <a:t> Xu</a:t>
            </a:r>
          </a:p>
          <a:p>
            <a:r>
              <a:rPr kumimoji="1" lang="en-US" altLang="zh-CN" dirty="0"/>
              <a:t>August 4, 2021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DC03C18-EA29-4247-BE79-1CCB4F6CF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435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Feedback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3" y="1667584"/>
            <a:ext cx="6092158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Types of 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Explicit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E.g.,</a:t>
            </a:r>
            <a:r>
              <a:rPr lang="zh-CN" altLang="en-US" sz="2400" dirty="0"/>
              <a:t> </a:t>
            </a:r>
            <a:r>
              <a:rPr lang="en-US" altLang="zh-CN" sz="2400" dirty="0"/>
              <a:t>IMDB</a:t>
            </a:r>
            <a:r>
              <a:rPr lang="zh-CN" altLang="en-US" sz="2400" dirty="0"/>
              <a:t> </a:t>
            </a:r>
            <a:r>
              <a:rPr lang="en-US" altLang="zh-CN" sz="2400" dirty="0"/>
              <a:t>star</a:t>
            </a:r>
            <a:r>
              <a:rPr lang="zh-CN" altLang="en-US" sz="2400" dirty="0"/>
              <a:t> </a:t>
            </a:r>
            <a:r>
              <a:rPr lang="en-US" altLang="zh-CN" sz="2400" dirty="0"/>
              <a:t>ratings</a:t>
            </a:r>
            <a:r>
              <a:rPr lang="zh-CN" altLang="en-US" sz="2400" dirty="0"/>
              <a:t>  </a:t>
            </a:r>
            <a:r>
              <a:rPr lang="en-US" altLang="zh-CN" sz="2400" dirty="0"/>
              <a:t>(1</a:t>
            </a:r>
            <a:r>
              <a:rPr lang="zh-CN" altLang="en-US" sz="2400" dirty="0"/>
              <a:t> </a:t>
            </a:r>
            <a:r>
              <a:rPr lang="en-US" altLang="zh-CN" sz="2400" dirty="0"/>
              <a:t>-10</a:t>
            </a:r>
            <a:r>
              <a:rPr lang="zh-CN" altLang="en-US" sz="2400" dirty="0"/>
              <a:t> </a:t>
            </a:r>
            <a:r>
              <a:rPr lang="en-US" altLang="zh-CN" sz="2400" dirty="0"/>
              <a:t>⭐️),</a:t>
            </a:r>
            <a:r>
              <a:rPr lang="zh-CN" altLang="en-US" sz="2400" dirty="0"/>
              <a:t> </a:t>
            </a:r>
            <a:r>
              <a:rPr lang="en-US" altLang="zh-CN" sz="2400" dirty="0"/>
              <a:t>YouTube</a:t>
            </a:r>
            <a:r>
              <a:rPr lang="zh-CN" altLang="en-US" sz="2400" dirty="0"/>
              <a:t> </a:t>
            </a:r>
            <a:r>
              <a:rPr lang="en-US" altLang="zh-CN" sz="2400" dirty="0"/>
              <a:t>👍🏻</a:t>
            </a:r>
            <a:r>
              <a:rPr lang="zh-CN" altLang="en-US" sz="2400" dirty="0"/>
              <a:t>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  <a:r>
              <a:rPr lang="zh-CN" altLang="en-US" sz="2400" dirty="0"/>
              <a:t> 👎🏻</a:t>
            </a:r>
            <a:endParaRPr lang="en-US" altLang="zh-CN" sz="2400" dirty="0"/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Issues:</a:t>
            </a:r>
            <a:r>
              <a:rPr lang="zh-CN" altLang="en-US" sz="2400" dirty="0"/>
              <a:t> </a:t>
            </a:r>
            <a:r>
              <a:rPr lang="en-US" altLang="zh-CN" sz="2400" dirty="0"/>
              <a:t>hard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collect</a:t>
            </a:r>
            <a:endParaRPr lang="en-US" altLang="zh-CN" sz="28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Implicit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More</a:t>
            </a:r>
            <a:r>
              <a:rPr lang="zh-CN" altLang="en-US" sz="2400" dirty="0"/>
              <a:t> </a:t>
            </a:r>
            <a:r>
              <a:rPr lang="en-US" altLang="zh-CN" sz="2400" dirty="0"/>
              <a:t>common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User</a:t>
            </a:r>
            <a:r>
              <a:rPr lang="zh-CN" altLang="en-US" sz="2400" dirty="0"/>
              <a:t> </a:t>
            </a:r>
            <a:r>
              <a:rPr lang="en-US" altLang="zh-CN" sz="2400" dirty="0"/>
              <a:t>behaviors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E.g..</a:t>
            </a:r>
            <a:r>
              <a:rPr lang="zh-CN" altLang="en-US" sz="2400" dirty="0"/>
              <a:t> </a:t>
            </a:r>
            <a:r>
              <a:rPr lang="en-US" altLang="zh-CN" sz="2400" dirty="0"/>
              <a:t>Click,</a:t>
            </a:r>
            <a:r>
              <a:rPr lang="zh-CN" altLang="en-US" sz="2400" dirty="0"/>
              <a:t> </a:t>
            </a:r>
            <a:r>
              <a:rPr lang="en-US" altLang="zh-CN" sz="2400" dirty="0"/>
              <a:t>purchase</a:t>
            </a:r>
            <a:r>
              <a:rPr lang="zh-CN" altLang="en-US" sz="2400" dirty="0"/>
              <a:t> </a:t>
            </a:r>
            <a:r>
              <a:rPr lang="en-US" altLang="zh-CN" sz="2400" dirty="0"/>
              <a:t>history,</a:t>
            </a:r>
            <a:r>
              <a:rPr lang="zh-CN" altLang="en-US" sz="2400" dirty="0"/>
              <a:t> </a:t>
            </a:r>
            <a:r>
              <a:rPr lang="en-US" altLang="zh-CN" sz="2400" dirty="0"/>
              <a:t>browsing</a:t>
            </a:r>
            <a:r>
              <a:rPr lang="zh-CN" altLang="en-US" sz="2400" dirty="0"/>
              <a:t> </a:t>
            </a:r>
            <a:r>
              <a:rPr lang="en-US" altLang="zh-CN" sz="2400" dirty="0"/>
              <a:t>history,</a:t>
            </a:r>
            <a:r>
              <a:rPr lang="zh-CN" altLang="en-US" sz="2400" dirty="0"/>
              <a:t> </a:t>
            </a:r>
            <a:r>
              <a:rPr lang="en-US" altLang="zh-CN" sz="2400" dirty="0"/>
              <a:t>watches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mouse</a:t>
            </a:r>
            <a:r>
              <a:rPr lang="zh-CN" altLang="en-US" sz="2400" dirty="0"/>
              <a:t> </a:t>
            </a:r>
            <a:r>
              <a:rPr lang="en-US" altLang="zh-CN" sz="2400" dirty="0"/>
              <a:t>movements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Issues:</a:t>
            </a:r>
            <a:r>
              <a:rPr lang="zh-CN" altLang="en-US" sz="2400" dirty="0"/>
              <a:t> </a:t>
            </a:r>
            <a:r>
              <a:rPr lang="en-US" altLang="zh-CN" sz="2400" dirty="0"/>
              <a:t>noisy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endParaRPr lang="en-US" altLang="zh-CN" sz="2800" dirty="0"/>
          </a:p>
          <a:p>
            <a:pPr marL="1200150" lvl="2" indent="-285750">
              <a:buFont typeface="Arial" panose="020B0604020202090204" pitchFamily="34" charset="0"/>
              <a:buChar char="•"/>
            </a:pPr>
            <a:endParaRPr lang="en-US" altLang="zh-CN" sz="2400" dirty="0"/>
          </a:p>
          <a:p>
            <a:pPr lvl="1"/>
            <a:endParaRPr lang="en-US" altLang="zh-CN" sz="2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E267150-0C8C-154C-A94C-849ACA2AF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7100" y="2251974"/>
            <a:ext cx="4495800" cy="2503475"/>
          </a:xfrm>
          <a:prstGeom prst="rect">
            <a:avLst/>
          </a:prstGeom>
        </p:spPr>
      </p:pic>
      <p:sp>
        <p:nvSpPr>
          <p:cNvPr id="7" name="椭圆 6">
            <a:extLst>
              <a:ext uri="{FF2B5EF4-FFF2-40B4-BE49-F238E27FC236}">
                <a16:creationId xmlns:a16="http://schemas.microsoft.com/office/drawing/2014/main" id="{1446D5FF-8FA6-0C47-89D4-2A154CF5C60D}"/>
              </a:ext>
            </a:extLst>
          </p:cNvPr>
          <p:cNvSpPr/>
          <p:nvPr/>
        </p:nvSpPr>
        <p:spPr>
          <a:xfrm>
            <a:off x="9945777" y="2518674"/>
            <a:ext cx="1104181" cy="5348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2BAE76-BCE2-A047-BD81-99D83876C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562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05236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>
                <a:solidFill>
                  <a:schemeClr val="accent1"/>
                </a:solidFill>
              </a:rPr>
              <a:t>Pairwise</a:t>
            </a:r>
            <a:r>
              <a:rPr kumimoji="1" lang="zh-CN" altLang="en-US" sz="2400" dirty="0">
                <a:solidFill>
                  <a:schemeClr val="accent1"/>
                </a:solidFill>
              </a:rPr>
              <a:t> </a:t>
            </a:r>
            <a:r>
              <a:rPr kumimoji="1" lang="en-US" altLang="zh-CN" sz="2400" dirty="0">
                <a:solidFill>
                  <a:schemeClr val="accent1"/>
                </a:solidFill>
              </a:rPr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7A4914-4105-3346-905A-41B1D74F7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014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Ranking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10513094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Types of ranking</a:t>
            </a:r>
            <a:r>
              <a:rPr lang="zh-CN" altLang="en-US" sz="2800" dirty="0"/>
              <a:t> </a:t>
            </a:r>
            <a:r>
              <a:rPr lang="en-US" altLang="zh-CN" sz="2800" dirty="0"/>
              <a:t>loss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800" b="1" dirty="0"/>
              <a:t>Pointwise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Mean Squared Error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Models:</a:t>
            </a:r>
            <a:r>
              <a:rPr lang="zh-CN" altLang="en-US" sz="2400" dirty="0"/>
              <a:t> </a:t>
            </a:r>
            <a:r>
              <a:rPr lang="en-US" altLang="zh-CN" sz="2400" dirty="0"/>
              <a:t>MF,</a:t>
            </a:r>
            <a:r>
              <a:rPr lang="zh-CN" altLang="en-US" sz="2400" dirty="0"/>
              <a:t> </a:t>
            </a:r>
            <a:r>
              <a:rPr lang="en-US" altLang="zh-CN" sz="2400" dirty="0" err="1"/>
              <a:t>AutoRec</a:t>
            </a:r>
            <a:endParaRPr lang="en-US" altLang="zh-CN" sz="2400" dirty="0"/>
          </a:p>
          <a:p>
            <a:pPr lvl="2"/>
            <a:endParaRPr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800" b="1" dirty="0"/>
              <a:t>Pairwise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>
                <a:highlight>
                  <a:srgbClr val="FFFF00"/>
                </a:highlight>
              </a:rPr>
              <a:t>Bayesian personalized ranking loss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>
                <a:highlight>
                  <a:srgbClr val="FFFF00"/>
                </a:highlight>
              </a:rPr>
              <a:t>Hinge loss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Models:</a:t>
            </a:r>
            <a:r>
              <a:rPr kumimoji="1" lang="zh-CN" altLang="en-US" sz="2400" dirty="0"/>
              <a:t> </a:t>
            </a:r>
            <a:r>
              <a:rPr lang="en-US" altLang="zh-CN" sz="2400" dirty="0" err="1"/>
              <a:t>NeuMF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sz="28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800" b="1" dirty="0"/>
              <a:t>Listwise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NDCG (normalized discounted cumulative gain)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endParaRPr kumimoji="1" lang="en-US" altLang="zh-CN" sz="2400" dirty="0"/>
          </a:p>
          <a:p>
            <a:pPr marL="1200150" lvl="2" indent="-285750">
              <a:buFont typeface="Arial" panose="020B0604020202090204" pitchFamily="34" charset="0"/>
              <a:buChar char="•"/>
            </a:pPr>
            <a:endParaRPr kumimoji="1" lang="en-US" altLang="zh-CN" sz="2400" dirty="0"/>
          </a:p>
          <a:p>
            <a:pPr lvl="1"/>
            <a:endParaRPr lang="en-US" altLang="zh-CN" sz="2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3E0F3BC-FD0C-A04B-95DF-7E1885E9F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946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kumimoji="1" lang="en-US" altLang="zh-CN" sz="3600" dirty="0"/>
              <a:t>Pairwise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836326" y="1721224"/>
            <a:ext cx="5297907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Training data: positive (liked)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 negative pairs (disliked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missing values)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Assumption: user prefers positive item over all other negative items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each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user,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construct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</a:t>
            </a:r>
            <a:r>
              <a:rPr kumimoji="1" lang="zh-CN" altLang="en-US" sz="2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</a:t>
            </a:r>
            <a:r>
              <a:rPr kumimoji="1" lang="zh-CN" altLang="en-US" sz="2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</a:t>
            </a:r>
            <a:r>
              <a:rPr kumimoji="1" lang="zh-CN" altLang="en-US" sz="2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item-item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pair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matrix,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where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number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of</a:t>
            </a:r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items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CN" sz="2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00150" lvl="2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CN" sz="2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B733304B-7449-FD4C-BAAE-E075D3D225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37"/>
          <a:stretch/>
        </p:blipFill>
        <p:spPr>
          <a:xfrm>
            <a:off x="6293225" y="1048108"/>
            <a:ext cx="5297907" cy="5350054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8A9E145-55CC-054D-B053-085602D5B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505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F2B4773-3207-44CC-B7AC-892B70498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B8267CA-A7A5-4E11-9D92-4EAC3DD3E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83D61B5-C6B4-4A4B-85AD-FEE7A5491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A0B67FE4-688F-4497-8BFD-157613A69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3BF5BE1A-9BAC-4581-A82B-FD8FE3159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971E5644-6772-414A-8199-E30BFB02A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E8246D50-BB0C-408E-93FD-7B8D63A7F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AFBC5D22-68C1-44FB-8181-CB84ECAA8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FB6D0FCE-FBDB-4655-A1A7-640B1E86B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BC8157DF-FD90-4AD6-B803-3AC0ACD8E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548B067-9D63-4D21-92EF-CBC9E6338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kumimoji="1" lang="en-US" altLang="zh-CN" sz="3600" dirty="0"/>
              <a:t>Bayesian personalized ranking loss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(BPR)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50940" y="1634258"/>
            <a:ext cx="5297907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kumimoji="1"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Rendle, 2019: </a:t>
            </a:r>
            <a:r>
              <a:rPr kumimoji="1" lang="en-US" altLang="zh-CN" sz="2000" i="1" dirty="0">
                <a:solidFill>
                  <a:schemeClr val="tx1">
                    <a:lumMod val="75000"/>
                    <a:lumOff val="2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BPR: Bayesian Personalized Ranking from Implicit Feedback</a:t>
            </a:r>
            <a:endParaRPr kumimoji="1" lang="en-US" altLang="zh-CN" sz="2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kumimoji="1"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Derivation:</a:t>
            </a:r>
            <a:r>
              <a: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maximize</a:t>
            </a:r>
            <a:r>
              <a: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posterior</a:t>
            </a:r>
            <a:r>
              <a: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estimator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endParaRPr kumimoji="1" lang="en-US" altLang="zh-CN" sz="2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endParaRPr kumimoji="1" lang="en-US" altLang="zh-CN" sz="2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kumimoji="1"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Definition:</a:t>
            </a:r>
          </a:p>
          <a:p>
            <a:pPr marL="1200150" lvl="2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CN" sz="2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2284A4A-2E84-4543-9B48-FA5ADF2FA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5093" y="2903565"/>
            <a:ext cx="3149600" cy="5461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4992077E-394B-5F44-B456-5ED61832BA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465" y="4013200"/>
            <a:ext cx="5422900" cy="965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B5B44559-1096-E04A-90D3-35C3999FE9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3000" y="2999092"/>
            <a:ext cx="4518060" cy="3840351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AB78A5C9-F166-F64E-A12D-63F1C504C8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2531" y="1316733"/>
            <a:ext cx="4524581" cy="1673892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72805BCE-2DE4-FB4B-A1F3-8654EA05BA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4630" y="4996285"/>
            <a:ext cx="4896821" cy="1543404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B1D181D-4822-8649-9840-A0EDE7F34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90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kumimoji="1" lang="en-US" altLang="zh-CN" sz="3600" dirty="0"/>
              <a:t>Hinge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6DB1765-A94B-074D-B515-54F81CE542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903"/>
          <a:stretch/>
        </p:blipFill>
        <p:spPr>
          <a:xfrm>
            <a:off x="604515" y="1880879"/>
            <a:ext cx="5592751" cy="3441700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76CAEE-D2CF-7447-B922-92921BF04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077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1966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>
                <a:solidFill>
                  <a:schemeClr val="accent1"/>
                </a:solidFill>
              </a:rPr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488C8A-08CE-1949-85B2-E18773D5C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9231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1966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>
                <a:solidFill>
                  <a:schemeClr val="accent1"/>
                </a:solidFill>
              </a:rPr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2883042-A8A4-764C-8B2D-A44D74396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35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296769"/>
            <a:ext cx="8994537" cy="1096900"/>
          </a:xfrm>
        </p:spPr>
        <p:txBody>
          <a:bodyPr/>
          <a:lstStyle/>
          <a:p>
            <a:pPr algn="l"/>
            <a:r>
              <a:rPr kumimoji="1" lang="en-US" altLang="zh-CN" dirty="0"/>
              <a:t>Matrix Factorization (MF)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1" y="1667584"/>
            <a:ext cx="4440109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2016</a:t>
            </a:r>
            <a:r>
              <a:rPr lang="zh-CN" altLang="en-US" sz="2400" dirty="0"/>
              <a:t> </a:t>
            </a:r>
            <a:r>
              <a:rPr lang="en-US" altLang="zh-CN" sz="2400" dirty="0"/>
              <a:t>Netflix</a:t>
            </a:r>
            <a:r>
              <a:rPr lang="zh-CN" altLang="en-US" sz="2400" dirty="0"/>
              <a:t> </a:t>
            </a:r>
            <a:r>
              <a:rPr lang="en-US" altLang="zh-CN" sz="2400" dirty="0"/>
              <a:t>Contest</a:t>
            </a:r>
            <a:r>
              <a:rPr lang="zh-CN" altLang="en-US" sz="2400" dirty="0"/>
              <a:t> </a:t>
            </a:r>
            <a:r>
              <a:rPr lang="en-US" altLang="zh-CN" sz="2400" dirty="0"/>
              <a:t>winner</a:t>
            </a:r>
          </a:p>
          <a:p>
            <a:endParaRPr lang="en-US" altLang="zh-CN" sz="24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Used</a:t>
            </a:r>
            <a:r>
              <a:rPr lang="zh-CN" altLang="en-US" sz="2400" dirty="0"/>
              <a:t> </a:t>
            </a: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rating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  <a:r>
              <a:rPr lang="zh-CN" altLang="en-US" sz="2400" dirty="0"/>
              <a:t> </a:t>
            </a:r>
            <a:r>
              <a:rPr lang="en-US" altLang="zh-CN" sz="2400" dirty="0"/>
              <a:t>tasks</a:t>
            </a:r>
          </a:p>
          <a:p>
            <a:endParaRPr lang="en-US" altLang="zh-CN" sz="24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Idea:</a:t>
            </a:r>
            <a:r>
              <a:rPr lang="zh-CN" altLang="en-US" sz="2400" dirty="0"/>
              <a:t> </a:t>
            </a:r>
            <a:r>
              <a:rPr lang="en-US" altLang="zh-CN" sz="2400" dirty="0"/>
              <a:t>capturing low-rank</a:t>
            </a:r>
            <a:r>
              <a:rPr lang="zh-CN" altLang="en-US" sz="2400" dirty="0"/>
              <a:t> </a:t>
            </a:r>
            <a:r>
              <a:rPr lang="en-US" altLang="zh-CN" sz="2400" dirty="0"/>
              <a:t>(k) structure of user-item interactions</a:t>
            </a:r>
          </a:p>
          <a:p>
            <a:pPr lvl="1"/>
            <a:endParaRPr lang="en-US" altLang="zh-CN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D22E8C7-57EA-E84C-A75F-649EB39AE9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975" y="3119718"/>
            <a:ext cx="6200709" cy="286756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3EF7D1C-1B9E-D943-A42B-97BBB4C3F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4510" y="1557446"/>
            <a:ext cx="4254500" cy="12192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EA47E21-8F54-964A-B759-0A7E94A143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2177" y="5103704"/>
            <a:ext cx="1143000" cy="393700"/>
          </a:xfrm>
          <a:prstGeom prst="rect">
            <a:avLst/>
          </a:prstGeom>
        </p:spPr>
      </p:pic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8AC70DCB-ABF9-5B44-B7A3-BB946C458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821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296769"/>
            <a:ext cx="8994537" cy="1096900"/>
          </a:xfrm>
        </p:spPr>
        <p:txBody>
          <a:bodyPr/>
          <a:lstStyle/>
          <a:p>
            <a:pPr algn="l"/>
            <a:r>
              <a:rPr kumimoji="1" lang="en-US" altLang="zh-CN" dirty="0"/>
              <a:t>Matrix Factorization (MF)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3EF7D1C-1B9E-D943-A42B-97BBB4C3F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91" y="1393669"/>
            <a:ext cx="4254500" cy="12192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398BC57-C405-FE4E-8D91-3B4A2B726E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9556" y="2945833"/>
            <a:ext cx="8630871" cy="10969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21A7C46-9B87-6048-8D64-2398CBEAAB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3793"/>
          <a:stretch/>
        </p:blipFill>
        <p:spPr>
          <a:xfrm>
            <a:off x="959541" y="2491340"/>
            <a:ext cx="2951102" cy="4953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A0F5082-F1A2-E742-8BA9-CBFAEDD7A4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9541" y="4898010"/>
            <a:ext cx="7124700" cy="3683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E6B45A5-662F-CA42-97F8-D4EE1BA269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9541" y="5285911"/>
            <a:ext cx="6565900" cy="4826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B3D5FE2-4764-1247-8CB0-0B5C108958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5891" y="4402710"/>
            <a:ext cx="3467100" cy="4953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2CB0ADA-3C51-4247-9243-90754C7594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85715" y="4430575"/>
            <a:ext cx="3543300" cy="4318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E580A06-B569-CC48-8270-C13F7B7C2C4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9541" y="5809945"/>
            <a:ext cx="2286000" cy="406400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860EA2A-D3B5-6242-87EB-9B8162DEE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705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05236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762494-EBE3-C843-AA17-93296496D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296769"/>
            <a:ext cx="8994537" cy="1096900"/>
          </a:xfrm>
        </p:spPr>
        <p:txBody>
          <a:bodyPr/>
          <a:lstStyle/>
          <a:p>
            <a:pPr algn="l"/>
            <a:r>
              <a:rPr kumimoji="1" lang="en-US" altLang="zh-CN" dirty="0"/>
              <a:t>MF:</a:t>
            </a:r>
            <a:r>
              <a:rPr kumimoji="1" lang="zh-CN" altLang="en-US" dirty="0"/>
              <a:t> </a:t>
            </a:r>
            <a:r>
              <a:rPr kumimoji="1" lang="en-US" altLang="zh-CN" sz="4000" dirty="0"/>
              <a:t>Evaluation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Metric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7262AC-634A-6D43-8EF6-218D1B968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154" y="1721224"/>
            <a:ext cx="7388475" cy="70122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EAE25D6-6C3A-F24B-8065-983E29FC9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061" y="2678042"/>
            <a:ext cx="7307568" cy="2654757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75736-2650-8343-BC10-9533B3604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185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1966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>
                <a:solidFill>
                  <a:schemeClr val="accent1"/>
                </a:solidFill>
              </a:rPr>
              <a:t>AutoRec</a:t>
            </a:r>
            <a:endParaRPr kumimoji="1" lang="en-US" altLang="zh-CN" sz="2400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6833E9D-6BFF-0B43-ACD1-17F81797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444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296769"/>
            <a:ext cx="10676380" cy="1096900"/>
          </a:xfrm>
        </p:spPr>
        <p:txBody>
          <a:bodyPr/>
          <a:lstStyle/>
          <a:p>
            <a:pPr algn="l"/>
            <a:r>
              <a:rPr kumimoji="1" lang="en-US" altLang="zh-CN" dirty="0" err="1"/>
              <a:t>AutoRec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sz="3600" dirty="0"/>
              <a:t>framing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MF</a:t>
            </a:r>
            <a:r>
              <a:rPr kumimoji="1" lang="zh-CN" altLang="en-US" sz="3600" dirty="0"/>
              <a:t> </a:t>
            </a:r>
            <a:r>
              <a:rPr lang="en-US" altLang="zh-CN" sz="3600" dirty="0"/>
              <a:t>with Autoencoders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1" y="1667584"/>
            <a:ext cx="8210765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2015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Used</a:t>
            </a:r>
            <a:r>
              <a:rPr lang="zh-CN" altLang="en-US" sz="2800" dirty="0"/>
              <a:t> </a:t>
            </a:r>
            <a:r>
              <a:rPr lang="en-US" altLang="zh-CN" sz="2800" dirty="0"/>
              <a:t>for</a:t>
            </a:r>
            <a:r>
              <a:rPr lang="zh-CN" altLang="en-US" sz="2800" dirty="0"/>
              <a:t> </a:t>
            </a:r>
            <a:r>
              <a:rPr lang="en-US" altLang="zh-CN" sz="2800" dirty="0"/>
              <a:t>rating</a:t>
            </a:r>
            <a:r>
              <a:rPr lang="zh-CN" altLang="en-US" sz="2800" dirty="0"/>
              <a:t> </a:t>
            </a:r>
            <a:r>
              <a:rPr lang="en-US" altLang="zh-CN" sz="2800" dirty="0"/>
              <a:t>prediction</a:t>
            </a:r>
            <a:r>
              <a:rPr lang="zh-CN" altLang="en-US" sz="2800" dirty="0"/>
              <a:t> </a:t>
            </a:r>
            <a:r>
              <a:rPr lang="en-US" altLang="zh-CN" sz="2800" dirty="0"/>
              <a:t>tasks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FF0000"/>
                </a:solidFill>
              </a:rPr>
              <a:t>nonlinear</a:t>
            </a:r>
            <a:r>
              <a:rPr lang="zh-CN" altLang="en-US" sz="2800" dirty="0"/>
              <a:t> </a:t>
            </a:r>
            <a:r>
              <a:rPr lang="en-US" altLang="zh-CN" sz="2800" dirty="0"/>
              <a:t>neural</a:t>
            </a:r>
            <a:r>
              <a:rPr lang="zh-CN" altLang="en-US" sz="2800" dirty="0"/>
              <a:t> </a:t>
            </a:r>
            <a:r>
              <a:rPr lang="en-US" altLang="zh-CN" sz="2800" dirty="0"/>
              <a:t>net</a:t>
            </a:r>
            <a:r>
              <a:rPr lang="zh-CN" altLang="en-US" sz="2800" dirty="0"/>
              <a:t> </a:t>
            </a:r>
            <a:r>
              <a:rPr lang="en-US" altLang="zh-CN" sz="2800" dirty="0"/>
              <a:t>CF</a:t>
            </a:r>
            <a:r>
              <a:rPr lang="zh-CN" altLang="en-US" sz="2800" dirty="0"/>
              <a:t> </a:t>
            </a:r>
            <a:r>
              <a:rPr lang="en-US" altLang="zh-CN" sz="2800" dirty="0"/>
              <a:t>model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 err="1"/>
              <a:t>AutoRec</a:t>
            </a:r>
            <a:r>
              <a:rPr lang="en-US" altLang="zh-CN" sz="2800" dirty="0"/>
              <a:t> VS. Autoencoder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Same structure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Difference: 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400" dirty="0" err="1"/>
              <a:t>AutoRec</a:t>
            </a:r>
            <a:r>
              <a:rPr lang="en-US" altLang="zh-CN" sz="2400" dirty="0"/>
              <a:t>: learns/reconstructs </a:t>
            </a:r>
          </a:p>
          <a:p>
            <a:pPr lvl="2"/>
            <a:r>
              <a:rPr lang="zh-CN" altLang="en-US" sz="2400" dirty="0"/>
              <a:t>    </a:t>
            </a:r>
            <a:r>
              <a:rPr lang="en-US" altLang="zh-CN" sz="2400" b="1" dirty="0"/>
              <a:t>output layer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Autoencoder: learns </a:t>
            </a:r>
            <a:r>
              <a:rPr lang="en-US" altLang="zh-CN" sz="2400" b="1" dirty="0"/>
              <a:t>hidden representations</a:t>
            </a:r>
          </a:p>
          <a:p>
            <a:pPr lvl="2"/>
            <a:endParaRPr lang="en-US" altLang="zh-CN" sz="24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Variants of </a:t>
            </a:r>
            <a:r>
              <a:rPr lang="en-US" altLang="zh-CN" sz="2800" dirty="0" err="1"/>
              <a:t>AutoRec</a:t>
            </a:r>
            <a:r>
              <a:rPr lang="en-US" altLang="zh-CN" sz="2800" dirty="0"/>
              <a:t>: user-based, </a:t>
            </a:r>
            <a:r>
              <a:rPr lang="en-US" altLang="zh-CN" sz="2800" dirty="0">
                <a:highlight>
                  <a:srgbClr val="FFFF00"/>
                </a:highlight>
              </a:rPr>
              <a:t>item-based</a:t>
            </a:r>
            <a:endParaRPr kumimoji="1" lang="en-US" altLang="zh-CN" sz="28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FF971BA-DF83-B34A-9482-DC0B653DC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701" y="1721224"/>
            <a:ext cx="5045528" cy="3038624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049D56F-3A4F-6840-B90C-0E3890844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0330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296769"/>
            <a:ext cx="10676380" cy="1096900"/>
          </a:xfrm>
        </p:spPr>
        <p:txBody>
          <a:bodyPr/>
          <a:lstStyle/>
          <a:p>
            <a:pPr algn="l"/>
            <a:r>
              <a:rPr kumimoji="1" lang="en-US" altLang="zh-CN" dirty="0" err="1"/>
              <a:t>AutoRec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sz="3600" dirty="0"/>
              <a:t>framing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MF</a:t>
            </a:r>
            <a:r>
              <a:rPr kumimoji="1" lang="zh-CN" altLang="en-US" sz="3600" dirty="0"/>
              <a:t> </a:t>
            </a:r>
            <a:r>
              <a:rPr lang="en-US" altLang="zh-CN" sz="3600" dirty="0"/>
              <a:t>with Autoencoders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4804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36992B7-1F26-6042-A6F9-72D589FD6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91" y="1393669"/>
            <a:ext cx="7913753" cy="149538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DC813CF-184C-0F46-8557-3EE8771E9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590" y="2802036"/>
            <a:ext cx="9092429" cy="1748544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1D7A23E7-5D93-854D-A7F5-D8D9DF1C2864}"/>
              </a:ext>
            </a:extLst>
          </p:cNvPr>
          <p:cNvGrpSpPr/>
          <p:nvPr/>
        </p:nvGrpSpPr>
        <p:grpSpPr>
          <a:xfrm>
            <a:off x="1134807" y="5331084"/>
            <a:ext cx="4458236" cy="1255725"/>
            <a:chOff x="2122152" y="5177544"/>
            <a:chExt cx="5220985" cy="1569260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A6AA6284-F76B-A142-86B2-56ECED82998C}"/>
                </a:ext>
              </a:extLst>
            </p:cNvPr>
            <p:cNvGrpSpPr/>
            <p:nvPr/>
          </p:nvGrpSpPr>
          <p:grpSpPr>
            <a:xfrm>
              <a:off x="2247981" y="5177544"/>
              <a:ext cx="4969329" cy="1207220"/>
              <a:chOff x="1096520" y="5389940"/>
              <a:chExt cx="5630419" cy="1345225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41D79883-C74F-7A44-9E61-246F15149E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6520" y="5389940"/>
                <a:ext cx="5630419" cy="1345225"/>
              </a:xfrm>
              <a:prstGeom prst="rect">
                <a:avLst/>
              </a:prstGeom>
            </p:spPr>
          </p:pic>
          <p:pic>
            <p:nvPicPr>
              <p:cNvPr id="8" name="图片 7">
                <a:extLst>
                  <a:ext uri="{FF2B5EF4-FFF2-40B4-BE49-F238E27FC236}">
                    <a16:creationId xmlns:a16="http://schemas.microsoft.com/office/drawing/2014/main" id="{CB938726-0C1F-3B43-B315-898A2E436F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47607" y="5909371"/>
                <a:ext cx="2579332" cy="825794"/>
              </a:xfrm>
              <a:prstGeom prst="rect">
                <a:avLst/>
              </a:prstGeom>
            </p:spPr>
          </p:pic>
        </p:grp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666C4C0-BAA9-2F4D-8682-F3433B87A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122152" y="6384764"/>
              <a:ext cx="5220985" cy="362040"/>
            </a:xfrm>
            <a:prstGeom prst="rect">
              <a:avLst/>
            </a:prstGeom>
          </p:spPr>
        </p:pic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61479921-FDF0-6C46-9A6F-A50D98DE8B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3308" y="4725000"/>
            <a:ext cx="6597709" cy="515446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F49D0C-0449-D44B-92CD-D2397CC19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5605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1966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>
                <a:solidFill>
                  <a:schemeClr val="accent1"/>
                </a:solidFill>
              </a:rPr>
              <a:t>NeuMF</a:t>
            </a:r>
            <a:r>
              <a:rPr kumimoji="1" lang="en-US" altLang="zh-CN" sz="2400" dirty="0">
                <a:solidFill>
                  <a:schemeClr val="accent1"/>
                </a:solidFill>
              </a:rPr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6D6669-4EF5-E64D-9B9D-D5E95D665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985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462960"/>
            <a:ext cx="10676380" cy="1096900"/>
          </a:xfrm>
        </p:spPr>
        <p:txBody>
          <a:bodyPr/>
          <a:lstStyle/>
          <a:p>
            <a:pPr algn="l"/>
            <a:r>
              <a:rPr lang="en-US" altLang="zh-CN" dirty="0" err="1"/>
              <a:t>NeuMF</a:t>
            </a:r>
            <a:r>
              <a:rPr lang="en-US" altLang="zh-CN" dirty="0"/>
              <a:t>: </a:t>
            </a:r>
            <a:r>
              <a:rPr lang="en-US" altLang="zh-CN" sz="3600" dirty="0"/>
              <a:t>Neural Matrix Factorization</a:t>
            </a:r>
            <a:endParaRPr kumimoji="1" lang="zh-CN" altLang="en-US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A4F10CEF-3471-7F44-A0A0-BA512B500B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9" r="13073"/>
          <a:stretch/>
        </p:blipFill>
        <p:spPr bwMode="auto">
          <a:xfrm>
            <a:off x="6423010" y="1626924"/>
            <a:ext cx="5496848" cy="461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965891" y="1613648"/>
            <a:ext cx="545711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2017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Used</a:t>
            </a:r>
            <a:r>
              <a:rPr lang="zh-CN" altLang="en-US" sz="2400" dirty="0"/>
              <a:t> </a:t>
            </a: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personalized ranking task with implicit feedback</a:t>
            </a:r>
          </a:p>
          <a:p>
            <a:endParaRPr lang="en-US" altLang="zh-CN" sz="24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A combination of MF</a:t>
            </a:r>
            <a:r>
              <a:rPr lang="zh-CN" altLang="en-US" sz="2400" dirty="0"/>
              <a:t> </a:t>
            </a:r>
            <a:r>
              <a:rPr lang="en-US" altLang="zh-CN" sz="2400" dirty="0"/>
              <a:t>and MLP </a:t>
            </a:r>
            <a:r>
              <a:rPr kumimoji="1" lang="en-US" altLang="zh-CN" sz="2400" dirty="0"/>
              <a:t>to capture nonlinearity 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sz="24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Architecture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000" dirty="0"/>
              <a:t>Part 1: 2 subnets GMF + MLP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000" dirty="0"/>
              <a:t>Part 2: 1 </a:t>
            </a:r>
            <a:r>
              <a:rPr lang="en-US" altLang="zh-CN" sz="2000" dirty="0" err="1"/>
              <a:t>NeuMF</a:t>
            </a:r>
            <a:r>
              <a:rPr lang="en-US" altLang="zh-CN" sz="2000" dirty="0"/>
              <a:t> layer</a:t>
            </a:r>
          </a:p>
          <a:p>
            <a:pPr lvl="1"/>
            <a:endParaRPr lang="en-US" altLang="zh-CN" sz="20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Loss: personalized ranking loss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BPR loss or Hinge loss</a:t>
            </a:r>
            <a:endParaRPr lang="en-US" altLang="zh-CN" sz="2400" dirty="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sz="24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B82C69C-1DED-EA46-B87D-172EF2110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6460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462960"/>
            <a:ext cx="10676380" cy="1096900"/>
          </a:xfrm>
        </p:spPr>
        <p:txBody>
          <a:bodyPr/>
          <a:lstStyle/>
          <a:p>
            <a:pPr algn="l"/>
            <a:r>
              <a:rPr lang="en-US" altLang="zh-CN" dirty="0" err="1"/>
              <a:t>NeuMF</a:t>
            </a:r>
            <a:r>
              <a:rPr lang="en-US" altLang="zh-CN" dirty="0"/>
              <a:t>: </a:t>
            </a:r>
            <a:r>
              <a:rPr lang="en-US" altLang="zh-CN" sz="3600" dirty="0"/>
              <a:t>Model</a:t>
            </a:r>
            <a:r>
              <a:rPr lang="zh-CN" altLang="en-US" sz="3600" dirty="0"/>
              <a:t> </a:t>
            </a:r>
            <a:r>
              <a:rPr lang="en-US" altLang="zh-CN" sz="3600" dirty="0"/>
              <a:t>Architecture</a:t>
            </a:r>
            <a:endParaRPr kumimoji="1" lang="zh-CN" altLang="en-US" sz="2000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A4F10CEF-3471-7F44-A0A0-BA512B500B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9" r="13073"/>
          <a:stretch/>
        </p:blipFill>
        <p:spPr bwMode="auto">
          <a:xfrm>
            <a:off x="2946093" y="2376098"/>
            <a:ext cx="5177796" cy="4342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06B94C3-0AB2-DC4A-8E58-CF561ED0B6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654" y="2857499"/>
            <a:ext cx="3515943" cy="288544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5F9D8B5-9AD6-BB43-93E0-C6E7F16D9EDD}"/>
              </a:ext>
            </a:extLst>
          </p:cNvPr>
          <p:cNvSpPr txBox="1"/>
          <p:nvPr/>
        </p:nvSpPr>
        <p:spPr>
          <a:xfrm>
            <a:off x="9635625" y="2188028"/>
            <a:ext cx="7649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>
                <a:highlight>
                  <a:srgbClr val="FFFF00"/>
                </a:highlight>
              </a:rPr>
              <a:t>MLP</a:t>
            </a:r>
            <a:endParaRPr kumimoji="1" lang="zh-CN" altLang="en-US" sz="2400" b="1" dirty="0">
              <a:highlight>
                <a:srgbClr val="FFFF00"/>
              </a:highlight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4FE2A0A-EA27-714D-96EE-7BEF1718A84F}"/>
              </a:ext>
            </a:extLst>
          </p:cNvPr>
          <p:cNvSpPr txBox="1"/>
          <p:nvPr/>
        </p:nvSpPr>
        <p:spPr>
          <a:xfrm>
            <a:off x="1023992" y="237609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>
                <a:highlight>
                  <a:srgbClr val="FFFF00"/>
                </a:highlight>
              </a:rPr>
              <a:t>GMF</a:t>
            </a:r>
            <a:endParaRPr kumimoji="1" lang="zh-CN" altLang="en-US" sz="2400" b="1" dirty="0">
              <a:highlight>
                <a:srgbClr val="FFFF00"/>
              </a:highlight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57BDD3D-9C55-A74B-8616-F2105C9AA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80" y="3280916"/>
            <a:ext cx="2222720" cy="167714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7170C6A-D991-8746-8F99-6B424F7AD2C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880" t="38772" b="4651"/>
          <a:stretch/>
        </p:blipFill>
        <p:spPr>
          <a:xfrm>
            <a:off x="3538551" y="1737419"/>
            <a:ext cx="4382734" cy="681441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A8C3C14-A197-5143-A72B-197B5C7D9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6164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462960"/>
            <a:ext cx="10676380" cy="1096900"/>
          </a:xfrm>
        </p:spPr>
        <p:txBody>
          <a:bodyPr/>
          <a:lstStyle/>
          <a:p>
            <a:pPr algn="l"/>
            <a:r>
              <a:rPr lang="en-US" altLang="zh-CN" dirty="0" err="1"/>
              <a:t>NeuMF</a:t>
            </a:r>
            <a:r>
              <a:rPr lang="en-US" altLang="zh-CN" dirty="0"/>
              <a:t>: </a:t>
            </a:r>
            <a:r>
              <a:rPr lang="en-US" altLang="zh-CN" sz="3600" dirty="0"/>
              <a:t>Notations</a:t>
            </a:r>
            <a:endParaRPr kumimoji="1"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421EDE3-319E-254E-A715-2555FB41D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91" y="1706817"/>
            <a:ext cx="5524500" cy="38608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A450262-6EB8-894F-8328-99DCACC5A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0391" y="1765300"/>
            <a:ext cx="4787900" cy="3327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41EA8CC-0200-AA49-B853-8A2D59566D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0391" y="5105400"/>
            <a:ext cx="3860800" cy="1041400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EBCCB7-DB34-7A45-B756-A1696E6E0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5687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462960"/>
            <a:ext cx="10676380" cy="1096900"/>
          </a:xfrm>
        </p:spPr>
        <p:txBody>
          <a:bodyPr/>
          <a:lstStyle/>
          <a:p>
            <a:pPr algn="l"/>
            <a:r>
              <a:rPr lang="en-US" altLang="zh-CN" dirty="0" err="1"/>
              <a:t>NeuMF</a:t>
            </a:r>
            <a:r>
              <a:rPr lang="en-US" altLang="zh-CN" dirty="0"/>
              <a:t>: </a:t>
            </a:r>
            <a:r>
              <a:rPr lang="en-US" altLang="zh-CN" sz="3600" dirty="0"/>
              <a:t>Evaluation</a:t>
            </a:r>
            <a:r>
              <a:rPr lang="zh-CN" altLang="en-US" sz="3600" dirty="0"/>
              <a:t> </a:t>
            </a:r>
            <a:r>
              <a:rPr lang="en-US" altLang="zh-CN" sz="3600" dirty="0"/>
              <a:t>Metrics</a:t>
            </a:r>
            <a:endParaRPr kumimoji="1" lang="zh-CN" altLang="en-US" sz="20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D265361-C388-A246-8214-01A5F8F2F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7718" y="2288377"/>
            <a:ext cx="4731203" cy="123354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CF95A60-DC49-714F-9EAA-7F67B5448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711" y="3416115"/>
            <a:ext cx="6689216" cy="16407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1D7DB64-2D8B-794B-919E-5BED425D8F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7586" y="5056866"/>
            <a:ext cx="4136571" cy="156418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88E25FB-7D90-A348-86D6-2045E05492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3032" y="5185971"/>
            <a:ext cx="4397829" cy="130597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B45390F-D699-4A49-9D47-ED3303D98A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710" y="1783137"/>
            <a:ext cx="4437919" cy="50524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047F44-D373-6A45-97BF-D50844E64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3049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1966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>
                <a:solidFill>
                  <a:schemeClr val="accent1"/>
                </a:solidFill>
              </a:rPr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9CBC2A-96D2-BD47-A65C-BC8A9C2BD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147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05236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>
                <a:solidFill>
                  <a:schemeClr val="accent1"/>
                </a:solidFill>
              </a:rPr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778FF1B-F8A5-8F4E-8804-2C45752C0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308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462960"/>
            <a:ext cx="10676380" cy="1096900"/>
          </a:xfrm>
        </p:spPr>
        <p:txBody>
          <a:bodyPr/>
          <a:lstStyle/>
          <a:p>
            <a:pPr algn="l"/>
            <a:r>
              <a:rPr lang="en-US" altLang="zh-CN" dirty="0"/>
              <a:t>Caser:</a:t>
            </a:r>
            <a:r>
              <a:rPr lang="zh-CN" altLang="en-US" dirty="0"/>
              <a:t> </a:t>
            </a:r>
            <a:r>
              <a:rPr lang="en-US" altLang="zh-CN" sz="2800" dirty="0"/>
              <a:t>convolutional sequence embedding rec model</a:t>
            </a:r>
            <a:endParaRPr kumimoji="1" lang="zh-CN" altLang="en-US" sz="2000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1" y="1613649"/>
            <a:ext cx="10045009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2018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Sequence-aware rec system</a:t>
            </a:r>
          </a:p>
          <a:p>
            <a:endParaRPr lang="en-US" altLang="zh-CN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Goal: </a:t>
            </a:r>
            <a:r>
              <a:rPr kumimoji="1" lang="en-US" altLang="zh-CN" sz="2000" dirty="0"/>
              <a:t>rec items based on user </a:t>
            </a:r>
            <a:r>
              <a:rPr kumimoji="1" lang="en-US" altLang="zh-CN" sz="2000" dirty="0">
                <a:highlight>
                  <a:srgbClr val="FFFF00"/>
                </a:highlight>
              </a:rPr>
              <a:t>short-term</a:t>
            </a:r>
            <a:r>
              <a:rPr kumimoji="1" lang="en-US" altLang="zh-CN" sz="2000" dirty="0"/>
              <a:t> and long-term interests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000" dirty="0"/>
              <a:t>short-term interest: capture by </a:t>
            </a:r>
            <a:r>
              <a:rPr kumimoji="1" lang="en-US" altLang="zh-CN" sz="2000" dirty="0">
                <a:highlight>
                  <a:srgbClr val="FFFF00"/>
                </a:highlight>
              </a:rPr>
              <a:t>CNN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000" dirty="0"/>
              <a:t>long-term interest: capture by FC layer</a:t>
            </a:r>
          </a:p>
          <a:p>
            <a:pPr lvl="1"/>
            <a:endParaRPr kumimoji="1" lang="en-US" altLang="zh-CN" sz="20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Architecture: 2 parallel CNNs, a FC layer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000" dirty="0"/>
              <a:t>a horizontal CNN: captured union-level seq patterns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000" dirty="0"/>
              <a:t>a vertical CNN: captured point-level seq patterns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000" dirty="0"/>
              <a:t>a FC layer: captures general interests (long term)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kumimoji="1" lang="en-US" altLang="zh-CN" sz="20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Loss: BPR loss or Hinge loss</a:t>
            </a:r>
          </a:p>
          <a:p>
            <a:pPr lvl="2"/>
            <a:endParaRPr kumimoji="1" lang="en-US" altLang="zh-CN" sz="2000" dirty="0"/>
          </a:p>
          <a:p>
            <a:pPr lvl="1"/>
            <a:endParaRPr lang="en-US" altLang="zh-CN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23E5F06-D1C9-8D47-AACB-6E5B19784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6006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9175" y="107831"/>
            <a:ext cx="10676380" cy="1096900"/>
          </a:xfrm>
        </p:spPr>
        <p:txBody>
          <a:bodyPr/>
          <a:lstStyle/>
          <a:p>
            <a:pPr algn="l"/>
            <a:r>
              <a:rPr lang="en-US" altLang="zh-CN" dirty="0"/>
              <a:t>Caser:</a:t>
            </a:r>
            <a:r>
              <a:rPr lang="zh-CN" altLang="en-US" dirty="0"/>
              <a:t> </a:t>
            </a:r>
            <a:r>
              <a:rPr lang="en-US" altLang="zh-CN" sz="3600" dirty="0"/>
              <a:t>Model</a:t>
            </a:r>
            <a:r>
              <a:rPr lang="zh-CN" altLang="en-US" sz="3600" dirty="0"/>
              <a:t> </a:t>
            </a:r>
            <a:r>
              <a:rPr lang="en-US" altLang="zh-CN" sz="3600" dirty="0"/>
              <a:t>Architecture</a:t>
            </a:r>
            <a:endParaRPr kumimoji="1" lang="zh-CN" altLang="en-US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5676314" y="15055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C54943-388B-BD42-AAB1-2681BED28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406" y="1505514"/>
            <a:ext cx="6605121" cy="50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10BC621-CC76-7F43-9554-F345825898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963" y="5221848"/>
            <a:ext cx="2429855" cy="81573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8913145-7870-B34C-8DB2-2BFF4A4B2D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1440" y="6225850"/>
            <a:ext cx="3059051" cy="3245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36D6869-E48E-F94B-893A-8B0D681A03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445" y="3006841"/>
            <a:ext cx="1983921" cy="4128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601B9D8-35A4-9349-8FC9-CB13A89BA2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31800" y="3419738"/>
            <a:ext cx="2094698" cy="4128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717C9AC-776A-3A4E-ABD2-D583604FBD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79610" y="2218847"/>
            <a:ext cx="2094698" cy="42891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A9EE7E4-64C5-3D43-8FAA-DD8A95118E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61440" y="1204731"/>
            <a:ext cx="2547387" cy="57676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8FC589B-2308-CD43-97C6-F2331C6FE702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079"/>
          <a:stretch/>
        </p:blipFill>
        <p:spPr>
          <a:xfrm>
            <a:off x="6414596" y="4672672"/>
            <a:ext cx="5541783" cy="1961193"/>
          </a:xfrm>
          <a:prstGeom prst="rect">
            <a:avLst/>
          </a:prstGeom>
        </p:spPr>
      </p:pic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6581510F-58B4-9144-87FF-EA1E38175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8317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39377"/>
            <a:ext cx="10676380" cy="1096900"/>
          </a:xfrm>
        </p:spPr>
        <p:txBody>
          <a:bodyPr/>
          <a:lstStyle/>
          <a:p>
            <a:pPr algn="l"/>
            <a:r>
              <a:rPr lang="en-US" altLang="zh-CN" dirty="0"/>
              <a:t>Caser:</a:t>
            </a:r>
            <a:r>
              <a:rPr lang="zh-CN" altLang="en-US" dirty="0"/>
              <a:t> </a:t>
            </a:r>
            <a:r>
              <a:rPr lang="en-US" altLang="zh-CN" sz="3600" dirty="0"/>
              <a:t>Notations</a:t>
            </a:r>
            <a:endParaRPr kumimoji="1" lang="zh-CN" altLang="en-US" sz="2000" dirty="0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A5E9C34B-32A4-5341-899A-315DD72AB3FB}"/>
              </a:ext>
            </a:extLst>
          </p:cNvPr>
          <p:cNvGrpSpPr/>
          <p:nvPr/>
        </p:nvGrpSpPr>
        <p:grpSpPr>
          <a:xfrm>
            <a:off x="965891" y="1136277"/>
            <a:ext cx="3834709" cy="3791858"/>
            <a:chOff x="965891" y="1465942"/>
            <a:chExt cx="5118100" cy="5392058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7CA191A0-E47E-6142-A57D-263D00751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5891" y="2489624"/>
              <a:ext cx="4635500" cy="1079500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A32E2FBC-6FCF-BB45-8C92-981DC5D00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5891" y="1465942"/>
              <a:ext cx="4737100" cy="1117600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3896EBE9-9113-9D41-8299-C73280FE3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9391" y="3461657"/>
              <a:ext cx="4508500" cy="1143000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C5DACB90-A065-A848-B299-1099B8678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5891" y="4572000"/>
              <a:ext cx="5118100" cy="2286000"/>
            </a:xfrm>
            <a:prstGeom prst="rect">
              <a:avLst/>
            </a:prstGeom>
          </p:spPr>
        </p:pic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FF6BD4D1-8646-7C42-AA99-0018DC0224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5891" y="4839460"/>
            <a:ext cx="4328669" cy="1822598"/>
          </a:xfrm>
          <a:prstGeom prst="rect">
            <a:avLst/>
          </a:prstGeom>
        </p:spPr>
      </p:pic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281BA5D5-0D55-1D49-BB9D-FAB0C3287F10}"/>
              </a:ext>
            </a:extLst>
          </p:cNvPr>
          <p:cNvCxnSpPr/>
          <p:nvPr/>
        </p:nvCxnSpPr>
        <p:spPr>
          <a:xfrm>
            <a:off x="5437414" y="1136277"/>
            <a:ext cx="0" cy="560070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24">
            <a:extLst>
              <a:ext uri="{FF2B5EF4-FFF2-40B4-BE49-F238E27FC236}">
                <a16:creationId xmlns:a16="http://schemas.microsoft.com/office/drawing/2014/main" id="{6DBFF757-D3AB-7B40-86D1-D748DACFC9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8999" y="3147451"/>
            <a:ext cx="5210338" cy="287117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E52AA860-A310-3446-AF75-2B5AF8812B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25916" y="3493433"/>
            <a:ext cx="3834710" cy="238675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AB09F11A-E95E-5446-B05E-ED0471646B0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25916" y="4206489"/>
            <a:ext cx="4241329" cy="2370388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10AD347B-C374-1C48-9695-26926631D6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25916" y="3740340"/>
            <a:ext cx="4864158" cy="396616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3527D753-06F1-394B-A683-C0B7B8282A0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98999" y="1253336"/>
            <a:ext cx="5258224" cy="1688284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BF67E54-5D51-7241-ADCF-F1EDC9EC2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5662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1966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>
                <a:solidFill>
                  <a:schemeClr val="accent1"/>
                </a:solidFill>
              </a:rPr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CF71BA-FC38-D64F-9295-AEAC75722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04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B071BDE4-8DC9-C64F-A172-0CBAB1F74E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477"/>
          <a:stretch/>
        </p:blipFill>
        <p:spPr>
          <a:xfrm>
            <a:off x="7009056" y="1559860"/>
            <a:ext cx="4902918" cy="157020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462960"/>
            <a:ext cx="10676380" cy="1096900"/>
          </a:xfrm>
        </p:spPr>
        <p:txBody>
          <a:bodyPr/>
          <a:lstStyle/>
          <a:p>
            <a:pPr algn="l"/>
            <a:r>
              <a:rPr lang="en-US" altLang="zh-CN" dirty="0"/>
              <a:t>Factorization Machine</a:t>
            </a:r>
            <a:r>
              <a:rPr lang="zh-CN" altLang="en-US" dirty="0"/>
              <a:t> </a:t>
            </a:r>
            <a:r>
              <a:rPr lang="en-US" altLang="zh-CN" dirty="0"/>
              <a:t>(FM)</a:t>
            </a:r>
            <a:br>
              <a:rPr lang="en-US" altLang="zh-CN" dirty="0"/>
            </a:br>
            <a:endParaRPr kumimoji="1" lang="zh-CN" altLang="en-US" sz="2000" dirty="0"/>
          </a:p>
        </p:txBody>
      </p:sp>
      <p:sp>
        <p:nvSpPr>
          <p:cNvPr id="4" name="文本框 3"/>
          <p:cNvSpPr txBox="1"/>
          <p:nvPr/>
        </p:nvSpPr>
        <p:spPr>
          <a:xfrm>
            <a:off x="280025" y="1480217"/>
            <a:ext cx="769557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2010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feature-rich</a:t>
            </a:r>
            <a:r>
              <a:rPr lang="zh-CN" altLang="en-US" sz="2400" dirty="0"/>
              <a:t> </a:t>
            </a:r>
            <a:r>
              <a:rPr lang="en-US" altLang="zh-CN" sz="2400" dirty="0"/>
              <a:t>rec</a:t>
            </a:r>
            <a:r>
              <a:rPr lang="zh-CN" altLang="en-US" sz="2400" dirty="0"/>
              <a:t> </a:t>
            </a:r>
            <a:r>
              <a:rPr lang="en-US" altLang="zh-CN" sz="2400" dirty="0"/>
              <a:t>system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000" dirty="0"/>
              <a:t>interaction</a:t>
            </a:r>
            <a:r>
              <a:rPr lang="zh-CN" altLang="en-US" sz="2000" dirty="0"/>
              <a:t> </a:t>
            </a:r>
            <a:r>
              <a:rPr lang="en-US" altLang="zh-CN" sz="2000" dirty="0"/>
              <a:t>+</a:t>
            </a:r>
            <a:r>
              <a:rPr lang="zh-CN" altLang="en-US" sz="2000" dirty="0"/>
              <a:t> </a:t>
            </a:r>
            <a:r>
              <a:rPr lang="en-US" altLang="zh-CN" sz="2000" dirty="0"/>
              <a:t>side</a:t>
            </a:r>
            <a:r>
              <a:rPr lang="zh-CN" altLang="en-US" sz="2000" dirty="0"/>
              <a:t> </a:t>
            </a:r>
            <a:r>
              <a:rPr lang="en-US" altLang="zh-CN" sz="2000" dirty="0"/>
              <a:t>info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A general framework for many tasks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dirty="0"/>
              <a:t>Regression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dirty="0"/>
              <a:t>Classification</a:t>
            </a:r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dirty="0"/>
              <a:t>Ranking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generalization of linear regression model and matrix factorization model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/>
              <a:t>extra</a:t>
            </a:r>
            <a:r>
              <a:rPr lang="zh-CN" altLang="en-US" sz="2400" dirty="0"/>
              <a:t> </a:t>
            </a:r>
            <a:r>
              <a:rPr lang="en-US" altLang="zh-CN" sz="2400" dirty="0"/>
              <a:t>strengths:</a:t>
            </a:r>
          </a:p>
          <a:p>
            <a:pPr lvl="2"/>
            <a:endParaRPr kumimoji="1" lang="en-US" altLang="zh-CN" sz="2000" dirty="0"/>
          </a:p>
          <a:p>
            <a:pPr marL="1200150" lvl="2" indent="-285750">
              <a:buFont typeface="Arial" panose="020B0604020202090204" pitchFamily="34" charset="0"/>
              <a:buChar char="•"/>
            </a:pPr>
            <a:endParaRPr kumimoji="1" lang="en-US" altLang="zh-CN" sz="2000" dirty="0"/>
          </a:p>
          <a:p>
            <a:pPr lvl="1"/>
            <a:endParaRPr lang="en-US" altLang="zh-CN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522DB67-A609-DA44-94F4-8E3F2D8356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379" r="35396"/>
          <a:stretch/>
        </p:blipFill>
        <p:spPr>
          <a:xfrm>
            <a:off x="8838573" y="3511542"/>
            <a:ext cx="3019310" cy="109690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BC60BA8-AFFF-3748-A023-56F6AC6A6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2998" y="4474050"/>
            <a:ext cx="5719885" cy="213763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1B180E9-A4B7-3147-B9BE-D366DBC996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4621" y="6531550"/>
            <a:ext cx="3927475" cy="293338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0C1529-9509-8A49-B720-BB6834F39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8427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462960"/>
            <a:ext cx="10676380" cy="1096900"/>
          </a:xfrm>
        </p:spPr>
        <p:txBody>
          <a:bodyPr/>
          <a:lstStyle/>
          <a:p>
            <a:pPr algn="l"/>
            <a:r>
              <a:rPr lang="en-US" altLang="zh-CN" dirty="0"/>
              <a:t>2-way</a:t>
            </a:r>
            <a:r>
              <a:rPr lang="zh-CN" altLang="en-US" dirty="0"/>
              <a:t> </a:t>
            </a:r>
            <a:r>
              <a:rPr lang="en-US" altLang="zh-CN" dirty="0"/>
              <a:t>FM:</a:t>
            </a:r>
            <a:r>
              <a:rPr lang="zh-CN" altLang="en-US" dirty="0"/>
              <a:t> </a:t>
            </a:r>
            <a:r>
              <a:rPr lang="en-US" altLang="zh-CN" sz="3200" dirty="0"/>
              <a:t>factorization machine of degree 2</a:t>
            </a:r>
            <a:br>
              <a:rPr lang="en-US" altLang="zh-CN" dirty="0"/>
            </a:br>
            <a:endParaRPr kumimoji="1" lang="zh-CN" altLang="en-US" sz="2000" dirty="0"/>
          </a:p>
        </p:txBody>
      </p:sp>
      <p:sp>
        <p:nvSpPr>
          <p:cNvPr id="4" name="文本框 3"/>
          <p:cNvSpPr txBox="1"/>
          <p:nvPr/>
        </p:nvSpPr>
        <p:spPr>
          <a:xfrm>
            <a:off x="280026" y="1480217"/>
            <a:ext cx="75948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one</a:t>
            </a:r>
            <a:r>
              <a:rPr lang="zh-CN" altLang="en-US" sz="2400" dirty="0"/>
              <a:t> </a:t>
            </a:r>
            <a:r>
              <a:rPr lang="en-US" altLang="zh-CN" sz="2400" dirty="0"/>
              <a:t>sample,</a:t>
            </a:r>
            <a:r>
              <a:rPr lang="zh-CN" altLang="en-US" sz="2400" dirty="0"/>
              <a:t> </a:t>
            </a:r>
            <a:r>
              <a:rPr lang="en-US" altLang="zh-CN" sz="2400" dirty="0"/>
              <a:t>2-way</a:t>
            </a:r>
            <a:r>
              <a:rPr lang="zh-CN" altLang="en-US" sz="2400" dirty="0"/>
              <a:t> </a:t>
            </a:r>
            <a:r>
              <a:rPr lang="en-US" altLang="zh-CN" sz="2400" dirty="0"/>
              <a:t>FM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defined</a:t>
            </a:r>
            <a:r>
              <a:rPr lang="zh-CN" altLang="en-US" sz="2400" dirty="0"/>
              <a:t> </a:t>
            </a:r>
            <a:r>
              <a:rPr lang="en-US" altLang="zh-CN" sz="2400" dirty="0"/>
              <a:t>as:</a:t>
            </a:r>
          </a:p>
          <a:p>
            <a:pPr lvl="2"/>
            <a:endParaRPr kumimoji="1" lang="en-US" altLang="zh-CN" sz="2000" dirty="0"/>
          </a:p>
          <a:p>
            <a:pPr marL="1200150" lvl="2" indent="-285750">
              <a:buFont typeface="Arial" panose="020B0604020202090204" pitchFamily="34" charset="0"/>
              <a:buChar char="•"/>
            </a:pPr>
            <a:endParaRPr kumimoji="1" lang="en-US" altLang="zh-CN" sz="2000" dirty="0"/>
          </a:p>
          <a:p>
            <a:pPr lvl="1"/>
            <a:endParaRPr lang="en-US" altLang="zh-CN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9494889-EE84-4C4F-A2A8-9FB5BE186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752" y="2179377"/>
            <a:ext cx="5625894" cy="1053123"/>
          </a:xfrm>
          <a:prstGeom prst="rect">
            <a:avLst/>
          </a:prstGeom>
        </p:spPr>
      </p:pic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DDE28C3E-3E09-F84A-96BB-FE4461A14851}"/>
              </a:ext>
            </a:extLst>
          </p:cNvPr>
          <p:cNvCxnSpPr>
            <a:cxnSpLocks/>
          </p:cNvCxnSpPr>
          <p:nvPr/>
        </p:nvCxnSpPr>
        <p:spPr>
          <a:xfrm flipV="1">
            <a:off x="5205046" y="3232500"/>
            <a:ext cx="0" cy="365289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1D6264D7-2CD4-644D-9A59-CAB1EE4232D6}"/>
              </a:ext>
            </a:extLst>
          </p:cNvPr>
          <p:cNvSpPr txBox="1"/>
          <p:nvPr/>
        </p:nvSpPr>
        <p:spPr>
          <a:xfrm>
            <a:off x="4431657" y="3683228"/>
            <a:ext cx="15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highlight>
                  <a:srgbClr val="FFFF00"/>
                </a:highlight>
              </a:rPr>
              <a:t>Linear</a:t>
            </a:r>
            <a:r>
              <a:rPr kumimoji="1" lang="zh-CN" altLang="en-US" dirty="0">
                <a:highlight>
                  <a:srgbClr val="FFFF00"/>
                </a:highlight>
              </a:rPr>
              <a:t> </a:t>
            </a:r>
            <a:r>
              <a:rPr kumimoji="1" lang="en-US" altLang="zh-CN" dirty="0">
                <a:highlight>
                  <a:srgbClr val="FFFF00"/>
                </a:highlight>
              </a:rPr>
              <a:t>model</a:t>
            </a:r>
            <a:endParaRPr kumimoji="1" lang="zh-CN" altLang="en-US" dirty="0">
              <a:highlight>
                <a:srgbClr val="FFFF00"/>
              </a:highlight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2D049C2F-B549-7C46-A04A-33B57406E6B6}"/>
              </a:ext>
            </a:extLst>
          </p:cNvPr>
          <p:cNvCxnSpPr>
            <a:cxnSpLocks/>
          </p:cNvCxnSpPr>
          <p:nvPr/>
        </p:nvCxnSpPr>
        <p:spPr>
          <a:xfrm flipV="1">
            <a:off x="7480046" y="3232500"/>
            <a:ext cx="0" cy="365289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1DBF880F-C807-974B-99CA-A64BAFD05917}"/>
              </a:ext>
            </a:extLst>
          </p:cNvPr>
          <p:cNvSpPr txBox="1"/>
          <p:nvPr/>
        </p:nvSpPr>
        <p:spPr>
          <a:xfrm>
            <a:off x="6196703" y="3683228"/>
            <a:ext cx="2937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highlight>
                  <a:srgbClr val="FFFF00"/>
                </a:highlight>
              </a:rPr>
              <a:t>M</a:t>
            </a:r>
            <a:r>
              <a:rPr lang="en-US" altLang="zh-CN" dirty="0">
                <a:highlight>
                  <a:srgbClr val="FFFF00"/>
                </a:highlight>
              </a:rPr>
              <a:t>atrix factorization model</a:t>
            </a:r>
            <a:endParaRPr kumimoji="1" lang="zh-CN" altLang="en-US" dirty="0">
              <a:highlight>
                <a:srgbClr val="FFFF00"/>
              </a:highlight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EA72D1A-6B02-8D45-887B-033FF170B3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599" y="4604340"/>
            <a:ext cx="9474200" cy="1790700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61F6A1-F7BF-4C4C-BA5B-727B03DC6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9764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462960"/>
            <a:ext cx="10676380" cy="1096900"/>
          </a:xfrm>
        </p:spPr>
        <p:txBody>
          <a:bodyPr/>
          <a:lstStyle/>
          <a:p>
            <a:pPr algn="l"/>
            <a:r>
              <a:rPr lang="en-US" altLang="zh-CN" dirty="0"/>
              <a:t>2-way</a:t>
            </a:r>
            <a:r>
              <a:rPr lang="zh-CN" altLang="en-US" dirty="0"/>
              <a:t> </a:t>
            </a:r>
            <a:r>
              <a:rPr lang="en-US" altLang="zh-CN" dirty="0"/>
              <a:t>FM:</a:t>
            </a:r>
            <a:r>
              <a:rPr lang="zh-CN" altLang="en-US" dirty="0"/>
              <a:t> </a:t>
            </a:r>
            <a:r>
              <a:rPr lang="en-US" altLang="zh-CN" sz="3200" dirty="0"/>
              <a:t>Notations</a:t>
            </a:r>
            <a:br>
              <a:rPr lang="en-US" altLang="zh-CN" dirty="0"/>
            </a:br>
            <a:endParaRPr kumimoji="1" lang="zh-CN" altLang="en-US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A8B68F4-52EE-D147-9BE3-15E42375B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80" y="1905890"/>
            <a:ext cx="8801100" cy="3619500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D0BD1D8-E744-0A4F-84E1-1DF0B05FF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4621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1966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>
                <a:solidFill>
                  <a:schemeClr val="accent1"/>
                </a:solidFill>
              </a:rPr>
              <a:t>DeepFM</a:t>
            </a:r>
            <a:endParaRPr kumimoji="1" lang="en-US" altLang="zh-CN" sz="2400" dirty="0">
              <a:solidFill>
                <a:schemeClr val="accent1"/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C37CE47-15A3-564E-AE08-0E4336EFB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8470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E1D291DA-43A8-884F-A845-9FCCDB7536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8" t="3077" r="5157"/>
          <a:stretch/>
        </p:blipFill>
        <p:spPr bwMode="auto">
          <a:xfrm>
            <a:off x="6957224" y="1713597"/>
            <a:ext cx="5127573" cy="3636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462960"/>
            <a:ext cx="11982666" cy="1096900"/>
          </a:xfrm>
        </p:spPr>
        <p:txBody>
          <a:bodyPr/>
          <a:lstStyle/>
          <a:p>
            <a:pPr algn="l"/>
            <a:r>
              <a:rPr lang="en-US" altLang="zh-CN" dirty="0" err="1"/>
              <a:t>DeepFM</a:t>
            </a:r>
            <a:r>
              <a:rPr lang="en-US" altLang="zh-CN" dirty="0"/>
              <a:t>: </a:t>
            </a:r>
            <a:r>
              <a:rPr lang="en-US" altLang="zh-CN" sz="3600" dirty="0"/>
              <a:t>Deep Factorization Machine</a:t>
            </a:r>
            <a:br>
              <a:rPr lang="en-US" altLang="zh-CN" dirty="0"/>
            </a:br>
            <a:endParaRPr kumimoji="1" lang="zh-CN" altLang="en-US" sz="2000" dirty="0"/>
          </a:p>
        </p:txBody>
      </p:sp>
      <p:sp>
        <p:nvSpPr>
          <p:cNvPr id="4" name="文本框 3"/>
          <p:cNvSpPr txBox="1"/>
          <p:nvPr/>
        </p:nvSpPr>
        <p:spPr>
          <a:xfrm>
            <a:off x="862636" y="1584163"/>
            <a:ext cx="609537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2017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Feature-rich</a:t>
            </a:r>
            <a:r>
              <a:rPr lang="zh-CN" altLang="en-US" sz="2400" dirty="0"/>
              <a:t> </a:t>
            </a:r>
            <a:r>
              <a:rPr lang="en-US" altLang="zh-CN" sz="2400" dirty="0"/>
              <a:t>rec</a:t>
            </a:r>
            <a:r>
              <a:rPr lang="zh-CN" altLang="en-US" sz="2400" dirty="0"/>
              <a:t> </a:t>
            </a:r>
            <a:r>
              <a:rPr lang="en-US" altLang="zh-CN" sz="2400" dirty="0"/>
              <a:t>system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Integrate</a:t>
            </a:r>
            <a:r>
              <a:rPr lang="zh-CN" altLang="en-US" sz="2400" dirty="0"/>
              <a:t> </a:t>
            </a:r>
            <a:r>
              <a:rPr lang="en-US" altLang="zh-CN" sz="2400" dirty="0"/>
              <a:t>deep</a:t>
            </a:r>
            <a:r>
              <a:rPr lang="zh-CN" altLang="en-US" sz="2400" dirty="0"/>
              <a:t> </a:t>
            </a:r>
            <a:r>
              <a:rPr lang="en-US" altLang="zh-CN" sz="2400" dirty="0"/>
              <a:t>neural</a:t>
            </a:r>
            <a:r>
              <a:rPr lang="zh-CN" altLang="en-US" sz="2400" dirty="0"/>
              <a:t> </a:t>
            </a:r>
            <a:r>
              <a:rPr lang="en-US" altLang="zh-CN" sz="2400" dirty="0"/>
              <a:t>net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FM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000" dirty="0"/>
              <a:t>model</a:t>
            </a:r>
            <a:r>
              <a:rPr lang="zh-CN" altLang="en-US" sz="2000" dirty="0"/>
              <a:t> </a:t>
            </a:r>
            <a:r>
              <a:rPr lang="en-US" altLang="zh-CN" sz="2000" dirty="0">
                <a:highlight>
                  <a:srgbClr val="FFFF00"/>
                </a:highlight>
              </a:rPr>
              <a:t>non-linear</a:t>
            </a:r>
            <a:r>
              <a:rPr lang="zh-CN" altLang="en-US" sz="2000" dirty="0">
                <a:highlight>
                  <a:srgbClr val="FFFF00"/>
                </a:highlight>
              </a:rPr>
              <a:t> </a:t>
            </a:r>
            <a:r>
              <a:rPr lang="en-US" altLang="zh-CN" sz="2000" dirty="0">
                <a:highlight>
                  <a:srgbClr val="FFFF00"/>
                </a:highlight>
              </a:rPr>
              <a:t>and</a:t>
            </a:r>
            <a:r>
              <a:rPr lang="zh-CN" altLang="en-US" sz="2000" dirty="0">
                <a:highlight>
                  <a:srgbClr val="FFFF00"/>
                </a:highlight>
              </a:rPr>
              <a:t> </a:t>
            </a:r>
            <a:r>
              <a:rPr lang="en-US" altLang="zh-CN" sz="2000" dirty="0">
                <a:highlight>
                  <a:srgbClr val="FFFF00"/>
                </a:highlight>
              </a:rPr>
              <a:t>high</a:t>
            </a:r>
            <a:r>
              <a:rPr lang="zh-CN" altLang="en-US" sz="2000" dirty="0">
                <a:highlight>
                  <a:srgbClr val="FFFF00"/>
                </a:highlight>
              </a:rPr>
              <a:t> </a:t>
            </a:r>
            <a:r>
              <a:rPr lang="en-US" altLang="zh-CN" sz="2000" dirty="0">
                <a:highlight>
                  <a:srgbClr val="FFFF00"/>
                </a:highlight>
              </a:rPr>
              <a:t>order</a:t>
            </a:r>
            <a:r>
              <a:rPr lang="zh-CN" altLang="en-US" sz="2000" dirty="0">
                <a:highlight>
                  <a:srgbClr val="FFFF00"/>
                </a:highlight>
              </a:rPr>
              <a:t> </a:t>
            </a:r>
            <a:r>
              <a:rPr lang="en-US" altLang="zh-CN" sz="2000" dirty="0"/>
              <a:t>feature</a:t>
            </a:r>
            <a:r>
              <a:rPr lang="zh-CN" altLang="en-US" sz="2000" dirty="0"/>
              <a:t> </a:t>
            </a:r>
            <a:r>
              <a:rPr lang="en-US" altLang="zh-CN" sz="2000" dirty="0"/>
              <a:t>interactions</a:t>
            </a:r>
          </a:p>
          <a:p>
            <a:pPr lvl="1"/>
            <a:endParaRPr lang="en-US" altLang="zh-CN" sz="20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Model architecture: 1 FM block + 1 MLP block in parallel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000" dirty="0"/>
              <a:t>FM:</a:t>
            </a:r>
            <a:r>
              <a:rPr lang="zh-CN" altLang="en-US" sz="2000" dirty="0"/>
              <a:t> </a:t>
            </a:r>
            <a:r>
              <a:rPr lang="en-US" altLang="zh-CN" sz="2000" dirty="0"/>
              <a:t>models </a:t>
            </a:r>
            <a:r>
              <a:rPr lang="en-US" altLang="zh-CN" sz="2000" b="1" dirty="0"/>
              <a:t>low-order</a:t>
            </a:r>
            <a:r>
              <a:rPr lang="en-US" altLang="zh-CN" sz="2000" dirty="0"/>
              <a:t> feature interactions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000" dirty="0"/>
              <a:t>MLP:</a:t>
            </a:r>
            <a:r>
              <a:rPr lang="zh-CN" altLang="en-US" sz="2000" dirty="0"/>
              <a:t> </a:t>
            </a:r>
            <a:r>
              <a:rPr lang="en-US" altLang="zh-CN" sz="2000" dirty="0"/>
              <a:t>models </a:t>
            </a:r>
            <a:r>
              <a:rPr lang="en-US" altLang="zh-CN" sz="2000" b="1" dirty="0"/>
              <a:t>high-order</a:t>
            </a:r>
            <a:r>
              <a:rPr lang="en-US" altLang="zh-CN" sz="2000" dirty="0"/>
              <a:t> feature interactions and </a:t>
            </a:r>
            <a:r>
              <a:rPr lang="en-US" altLang="zh-CN" sz="2000" b="1" dirty="0"/>
              <a:t>nonlinearities</a:t>
            </a:r>
          </a:p>
          <a:p>
            <a:pPr lvl="2"/>
            <a:endParaRPr kumimoji="1" lang="en-US" altLang="zh-CN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F3744A8-DBD8-9E41-AC74-3BCE50AA9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5645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E1D291DA-43A8-884F-A845-9FCCDB7536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8" t="3077" r="5157"/>
          <a:stretch/>
        </p:blipFill>
        <p:spPr bwMode="auto">
          <a:xfrm>
            <a:off x="6442096" y="1338790"/>
            <a:ext cx="5385156" cy="381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462960"/>
            <a:ext cx="11982666" cy="1096900"/>
          </a:xfrm>
        </p:spPr>
        <p:txBody>
          <a:bodyPr/>
          <a:lstStyle/>
          <a:p>
            <a:pPr algn="l"/>
            <a:r>
              <a:rPr lang="en-US" altLang="zh-CN" dirty="0" err="1"/>
              <a:t>DeepFM</a:t>
            </a:r>
            <a:r>
              <a:rPr lang="en-US" altLang="zh-CN" dirty="0"/>
              <a:t>: </a:t>
            </a:r>
            <a:r>
              <a:rPr lang="en-US" altLang="zh-CN" sz="3600" dirty="0"/>
              <a:t>Model Architecture</a:t>
            </a:r>
            <a:br>
              <a:rPr lang="en-US" altLang="zh-CN" dirty="0"/>
            </a:br>
            <a:endParaRPr kumimoji="1" lang="zh-CN" altLang="en-US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B1A6DCC-AB1D-5D49-937A-541E28C12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002"/>
          <a:stretch/>
        </p:blipFill>
        <p:spPr>
          <a:xfrm>
            <a:off x="674076" y="1339384"/>
            <a:ext cx="4889500" cy="841981"/>
          </a:xfrm>
          <a:prstGeom prst="rect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D2B98222-8979-7048-9C96-6AFDF13BA5F9}"/>
              </a:ext>
            </a:extLst>
          </p:cNvPr>
          <p:cNvGrpSpPr/>
          <p:nvPr/>
        </p:nvGrpSpPr>
        <p:grpSpPr>
          <a:xfrm>
            <a:off x="652908" y="2280425"/>
            <a:ext cx="6637868" cy="4089213"/>
            <a:chOff x="965891" y="2180931"/>
            <a:chExt cx="6637868" cy="4089213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F567399-0414-154E-9979-100E8D91D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5891" y="2180931"/>
              <a:ext cx="3289300" cy="406400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6FF62D6-28A6-7945-A791-748A062E59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5891" y="2622500"/>
              <a:ext cx="1422400" cy="38100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F41FED6-1E73-484F-B739-B2B98BECE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24354" y="3090391"/>
              <a:ext cx="4455258" cy="870674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32362F12-D646-5443-86C3-3DEAEE578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24354" y="3772720"/>
              <a:ext cx="4139223" cy="678128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C11A80BC-6841-2042-81D4-9F7E97819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80380" y="4480897"/>
              <a:ext cx="2649881" cy="652279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F12A023B-4250-0148-9AA9-DF217B2DF3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87059" y="5216044"/>
              <a:ext cx="6616700" cy="1054100"/>
            </a:xfrm>
            <a:prstGeom prst="rect">
              <a:avLst/>
            </a:prstGeom>
          </p:spPr>
        </p:pic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6E51AE29-1B5E-6641-8E2A-6FF4C909B44C}"/>
              </a:ext>
            </a:extLst>
          </p:cNvPr>
          <p:cNvGrpSpPr/>
          <p:nvPr/>
        </p:nvGrpSpPr>
        <p:grpSpPr>
          <a:xfrm>
            <a:off x="7978942" y="5348373"/>
            <a:ext cx="3205679" cy="1370725"/>
            <a:chOff x="8550319" y="4936684"/>
            <a:chExt cx="3205679" cy="1370725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49B0B5F9-4E07-304D-97C9-E6472BD735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1" r="35906" b="1420"/>
            <a:stretch/>
          </p:blipFill>
          <p:spPr>
            <a:xfrm>
              <a:off x="8550319" y="4936684"/>
              <a:ext cx="3205679" cy="272907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FB4FEF62-E740-884A-8222-1E786B797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564078" y="5175225"/>
              <a:ext cx="2921882" cy="346842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FDEB55FA-7526-7E48-AB2F-984C11D2A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564078" y="5440434"/>
              <a:ext cx="2063403" cy="287175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AEB2DD88-81C0-F347-9537-B30C1AEC1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564078" y="5710846"/>
              <a:ext cx="2921882" cy="316830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578E7E52-66CB-0A42-82C1-FC53062E6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64078" y="5992818"/>
              <a:ext cx="1855002" cy="314591"/>
            </a:xfrm>
            <a:prstGeom prst="rect">
              <a:avLst/>
            </a:prstGeom>
          </p:spPr>
        </p:pic>
      </p:grp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583C81-9BA9-2C4C-A91C-1F3C16933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192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1" y="296769"/>
            <a:ext cx="10545751" cy="1096900"/>
          </a:xfrm>
        </p:spPr>
        <p:txBody>
          <a:bodyPr/>
          <a:lstStyle/>
          <a:p>
            <a:pPr algn="l"/>
            <a:r>
              <a:rPr kumimoji="1" lang="en-US" altLang="zh-CN" dirty="0"/>
              <a:t>Overview:</a:t>
            </a:r>
            <a:r>
              <a:rPr kumimoji="1" lang="zh-CN" altLang="en-US" dirty="0"/>
              <a:t> </a:t>
            </a:r>
            <a:r>
              <a:rPr kumimoji="1" lang="en-US" altLang="zh-CN" sz="4800" dirty="0"/>
              <a:t>Recommender Systems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780878A-C59A-AF45-B600-102ED46D0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8988" y="1721224"/>
            <a:ext cx="7927036" cy="4414150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2DE2D37-B9C2-3049-9D5C-C729451B2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9775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1966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>
                <a:solidFill>
                  <a:schemeClr val="accent1"/>
                </a:solidFill>
              </a:rPr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  <a:endParaRPr kumimoji="1" lang="en-US" altLang="zh-CN" sz="2400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C6233BA-2DDF-C644-9811-60C2850A8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5733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kumimoji="1" lang="en-US" altLang="zh-CN" sz="3600" dirty="0" err="1"/>
              <a:t>MovieLens</a:t>
            </a:r>
            <a:r>
              <a:rPr kumimoji="1" lang="en-US" altLang="zh-CN" sz="3600" dirty="0"/>
              <a:t> Dataset</a:t>
            </a:r>
          </a:p>
        </p:txBody>
      </p:sp>
      <p:pic>
        <p:nvPicPr>
          <p:cNvPr id="4" name="图片 3" descr="表格&#10;&#10;中度可信度描述已自动生成">
            <a:extLst>
              <a:ext uri="{FF2B5EF4-FFF2-40B4-BE49-F238E27FC236}">
                <a16:creationId xmlns:a16="http://schemas.microsoft.com/office/drawing/2014/main" id="{BC931DBD-10BF-8E46-B427-F3BFFE0B1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2370" y="1643646"/>
            <a:ext cx="5467911" cy="1599362"/>
          </a:xfrm>
          <a:prstGeom prst="rect">
            <a:avLst/>
          </a:prstGeom>
          <a:ln w="53975">
            <a:solidFill>
              <a:schemeClr val="accent1"/>
            </a:solidFill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675118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75AEDAB-9964-A244-A013-24FEA61E2417}"/>
              </a:ext>
            </a:extLst>
          </p:cNvPr>
          <p:cNvSpPr/>
          <p:nvPr/>
        </p:nvSpPr>
        <p:spPr>
          <a:xfrm>
            <a:off x="7790431" y="601590"/>
            <a:ext cx="2701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rPr>
              <a:t>MovieLens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rPr>
              <a:t> 100K (1999)</a:t>
            </a:r>
            <a:endParaRPr lang="zh-CN" altLang="en-US" b="1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EF8C960-3968-3144-A34F-486C097D2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420" y="4960016"/>
            <a:ext cx="5562600" cy="13335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18988F0-C3D1-7A4A-AF59-233798F74D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7420" y="3543213"/>
            <a:ext cx="5410200" cy="1016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75AF75D-E08C-484A-AAAB-DABEB27B07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4424" y="1187135"/>
            <a:ext cx="3632200" cy="3302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A038B29-A240-464A-A4A4-E4C3405FEC7C}"/>
              </a:ext>
            </a:extLst>
          </p:cNvPr>
          <p:cNvSpPr/>
          <p:nvPr/>
        </p:nvSpPr>
        <p:spPr>
          <a:xfrm>
            <a:off x="188524" y="1555005"/>
            <a:ext cx="61638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b="1" dirty="0"/>
              <a:t>Models: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MF,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 err="1"/>
              <a:t>AutoRec</a:t>
            </a:r>
            <a:r>
              <a:rPr kumimoji="1" lang="en-US" altLang="zh-CN" sz="2400" b="1" dirty="0"/>
              <a:t>,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 err="1"/>
              <a:t>NeuMF</a:t>
            </a:r>
            <a:r>
              <a:rPr kumimoji="1" lang="en-US" altLang="zh-CN" sz="2400" b="1" dirty="0"/>
              <a:t>,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Caser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7C3DEE9-EE52-5E47-8AB2-26F3032E22DB}"/>
              </a:ext>
            </a:extLst>
          </p:cNvPr>
          <p:cNvSpPr txBox="1"/>
          <p:nvPr/>
        </p:nvSpPr>
        <p:spPr>
          <a:xfrm>
            <a:off x="524417" y="2266297"/>
            <a:ext cx="5410200" cy="40272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Run by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GroupLens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1997 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non-commercial web-based movie rec system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Used for research e.g. personalized rec and social psychology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Dataset used in Notebook: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MovieLens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100K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  <a:p>
            <a:pPr marL="742950" lvl="1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100,000 ratings (1-5 ⭐️)</a:t>
            </a:r>
          </a:p>
          <a:p>
            <a:pPr marL="742950" lvl="1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From 943 users on 1682 movies</a:t>
            </a:r>
          </a:p>
          <a:p>
            <a:pPr marL="742950" lvl="1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Each user rated ≥ 20 movies</a:t>
            </a:r>
          </a:p>
          <a:p>
            <a:pPr marL="742950" lvl="1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Demographic info: age, gender, genres for users/items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00150" lvl="2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919D84-2987-B741-9593-9BBE5AAC1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3016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zh-CN" sz="4000" dirty="0"/>
              <a:t>Online advertising</a:t>
            </a:r>
            <a:r>
              <a:rPr kumimoji="1" lang="en-US" altLang="zh-CN" sz="2400" dirty="0"/>
              <a:t> </a:t>
            </a:r>
            <a:r>
              <a:rPr kumimoji="1" lang="en-US" altLang="zh-CN" sz="3600" dirty="0"/>
              <a:t>dataset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7C3DEE9-EE52-5E47-8AB2-26F3032E22DB}"/>
              </a:ext>
            </a:extLst>
          </p:cNvPr>
          <p:cNvSpPr txBox="1"/>
          <p:nvPr/>
        </p:nvSpPr>
        <p:spPr>
          <a:xfrm>
            <a:off x="730624" y="2090556"/>
            <a:ext cx="5008546" cy="4485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Training set: 15k samples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Test set: 3k samples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Label: 1 if an ad was clicked, 0 if not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34 features: all categorical</a:t>
            </a:r>
          </a:p>
          <a:p>
            <a:pPr marL="742950" lvl="1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e.g. Ad id, site, App id, device id, time, user profiles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00150" lvl="2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7996D9D-EDE8-2A40-8707-BF27E656C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624" y="4411932"/>
            <a:ext cx="7970157" cy="197290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8470BDE-323F-B04D-9577-D5484BEA0C41}"/>
              </a:ext>
            </a:extLst>
          </p:cNvPr>
          <p:cNvSpPr txBox="1"/>
          <p:nvPr/>
        </p:nvSpPr>
        <p:spPr>
          <a:xfrm>
            <a:off x="730624" y="1459614"/>
            <a:ext cx="3744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800" dirty="0"/>
              <a:t>Models: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FM,</a:t>
            </a:r>
            <a:r>
              <a:rPr kumimoji="1" lang="zh-CN" altLang="en-US" sz="2800" dirty="0"/>
              <a:t> </a:t>
            </a:r>
            <a:r>
              <a:rPr kumimoji="1" lang="en-US" altLang="zh-CN" sz="2800" dirty="0" err="1"/>
              <a:t>DeepFM</a:t>
            </a:r>
            <a:endParaRPr kumimoji="1" lang="zh-CN" altLang="en-US" sz="28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8FA1C83-9550-8141-B286-1B846B2C3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3951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1966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>
                <a:solidFill>
                  <a:schemeClr val="accent1"/>
                </a:solidFill>
              </a:rPr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D6B226-556C-FC40-A8CB-1193BB7FD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7452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zh-CN" sz="4000" dirty="0"/>
              <a:t>Evaluations:</a:t>
            </a:r>
            <a:r>
              <a:rPr lang="zh-CN" altLang="en-US" sz="4000" dirty="0"/>
              <a:t> </a:t>
            </a:r>
            <a:r>
              <a:rPr lang="en-US" altLang="zh-CN" sz="4000" dirty="0"/>
              <a:t>MF</a:t>
            </a:r>
            <a:endParaRPr kumimoji="1" lang="en-US" altLang="zh-CN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90FC4EA9-6C14-7544-A82E-F56922CB6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463160"/>
              </p:ext>
            </p:extLst>
          </p:nvPr>
        </p:nvGraphicFramePr>
        <p:xfrm>
          <a:off x="677334" y="1721224"/>
          <a:ext cx="10638365" cy="4024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7966">
                  <a:extLst>
                    <a:ext uri="{9D8B030D-6E8A-4147-A177-3AD203B41FA5}">
                      <a16:colId xmlns:a16="http://schemas.microsoft.com/office/drawing/2014/main" val="435344136"/>
                    </a:ext>
                  </a:extLst>
                </a:gridCol>
                <a:gridCol w="3663564">
                  <a:extLst>
                    <a:ext uri="{9D8B030D-6E8A-4147-A177-3AD203B41FA5}">
                      <a16:colId xmlns:a16="http://schemas.microsoft.com/office/drawing/2014/main" val="528999818"/>
                    </a:ext>
                  </a:extLst>
                </a:gridCol>
                <a:gridCol w="3346835">
                  <a:extLst>
                    <a:ext uri="{9D8B030D-6E8A-4147-A177-3AD203B41FA5}">
                      <a16:colId xmlns:a16="http://schemas.microsoft.com/office/drawing/2014/main" val="1018375560"/>
                    </a:ext>
                  </a:extLst>
                </a:gridCol>
              </a:tblGrid>
              <a:tr h="703851">
                <a:tc gridSpan="3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/>
                        <a:t>Embedding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size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(</a:t>
                      </a:r>
                      <a:r>
                        <a:rPr lang="en-US" altLang="zh-CN" sz="2800" b="0" kern="1200" dirty="0" err="1">
                          <a:solidFill>
                            <a:schemeClr val="lt1"/>
                          </a:solidFill>
                          <a:effectLst/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num_factors</a:t>
                      </a:r>
                      <a:r>
                        <a:rPr lang="en-US" altLang="zh-CN" sz="28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)</a:t>
                      </a:r>
                      <a:endParaRPr lang="zh-CN" altLang="en-US" sz="2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912995"/>
                  </a:ext>
                </a:extLst>
              </a:tr>
              <a:tr h="52767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5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100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193249"/>
                  </a:ext>
                </a:extLst>
              </a:tr>
              <a:tr h="2792730"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920126"/>
                  </a:ext>
                </a:extLst>
              </a:tr>
            </a:tbl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BC78E852-ED4B-9047-9BD0-948851764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757" y="2984585"/>
            <a:ext cx="3132554" cy="27608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CF31BA6-2E7F-F143-8686-D18155CEC7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0896" y="3028054"/>
            <a:ext cx="2971240" cy="262423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78E039E-0148-0F49-8BAE-0A12DBB9B9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267" y="3028054"/>
            <a:ext cx="3021008" cy="2717426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6924B38-B737-9F47-A84A-9889E6598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08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zh-CN" sz="4000" dirty="0"/>
              <a:t>Evaluations:</a:t>
            </a:r>
            <a:r>
              <a:rPr lang="zh-CN" altLang="en-US" sz="4000" dirty="0"/>
              <a:t> </a:t>
            </a:r>
            <a:r>
              <a:rPr lang="en-US" altLang="zh-CN" sz="4000" dirty="0" err="1"/>
              <a:t>AutoRec</a:t>
            </a:r>
            <a:endParaRPr kumimoji="1" lang="en-US" altLang="zh-CN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90FC4EA9-6C14-7544-A82E-F56922CB6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066507"/>
              </p:ext>
            </p:extLst>
          </p:nvPr>
        </p:nvGraphicFramePr>
        <p:xfrm>
          <a:off x="677334" y="1721224"/>
          <a:ext cx="10638365" cy="4024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7966">
                  <a:extLst>
                    <a:ext uri="{9D8B030D-6E8A-4147-A177-3AD203B41FA5}">
                      <a16:colId xmlns:a16="http://schemas.microsoft.com/office/drawing/2014/main" val="435344136"/>
                    </a:ext>
                  </a:extLst>
                </a:gridCol>
                <a:gridCol w="3663564">
                  <a:extLst>
                    <a:ext uri="{9D8B030D-6E8A-4147-A177-3AD203B41FA5}">
                      <a16:colId xmlns:a16="http://schemas.microsoft.com/office/drawing/2014/main" val="528999818"/>
                    </a:ext>
                  </a:extLst>
                </a:gridCol>
                <a:gridCol w="3346835">
                  <a:extLst>
                    <a:ext uri="{9D8B030D-6E8A-4147-A177-3AD203B41FA5}">
                      <a16:colId xmlns:a16="http://schemas.microsoft.com/office/drawing/2014/main" val="1018375560"/>
                    </a:ext>
                  </a:extLst>
                </a:gridCol>
              </a:tblGrid>
              <a:tr h="703851">
                <a:tc gridSpan="3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>
                          <a:latin typeface="+mn-lt"/>
                        </a:rPr>
                        <a:t>Hidden</a:t>
                      </a:r>
                      <a:r>
                        <a:rPr lang="zh-CN" altLang="en-US" sz="2800" dirty="0">
                          <a:latin typeface="+mn-lt"/>
                        </a:rPr>
                        <a:t> </a:t>
                      </a:r>
                      <a:r>
                        <a:rPr lang="en-US" altLang="zh-CN" sz="2800" dirty="0">
                          <a:latin typeface="+mn-lt"/>
                        </a:rPr>
                        <a:t>layer</a:t>
                      </a:r>
                      <a:r>
                        <a:rPr lang="zh-CN" altLang="en-US" sz="2800" dirty="0">
                          <a:latin typeface="+mn-lt"/>
                        </a:rPr>
                        <a:t> </a:t>
                      </a:r>
                      <a:r>
                        <a:rPr lang="en-US" altLang="zh-CN" sz="2800" dirty="0">
                          <a:latin typeface="+mn-lt"/>
                        </a:rPr>
                        <a:t>dimension</a:t>
                      </a:r>
                      <a:r>
                        <a:rPr lang="zh-CN" altLang="en-US" sz="2800" dirty="0">
                          <a:latin typeface="+mn-lt"/>
                        </a:rPr>
                        <a:t> </a:t>
                      </a:r>
                      <a:r>
                        <a:rPr lang="en-US" altLang="zh-CN" sz="2800" dirty="0"/>
                        <a:t>(</a:t>
                      </a:r>
                      <a:r>
                        <a:rPr lang="en-US" altLang="zh-CN" sz="28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num_hidden</a:t>
                      </a:r>
                      <a:r>
                        <a:rPr lang="en-US" altLang="zh-CN" sz="2800" dirty="0"/>
                        <a:t>)</a:t>
                      </a:r>
                      <a:endParaRPr lang="zh-CN" altLang="en-US" sz="2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912995"/>
                  </a:ext>
                </a:extLst>
              </a:tr>
              <a:tr h="52767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50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5000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193249"/>
                  </a:ext>
                </a:extLst>
              </a:tr>
              <a:tr h="2792730"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920126"/>
                  </a:ext>
                </a:extLst>
              </a:tr>
            </a:tbl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4F41ACCE-EA68-CD4F-9242-66F792353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434" y="3042024"/>
            <a:ext cx="3061131" cy="261975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62B7F04-18BB-9542-8482-0AADB7F279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785" y="2956833"/>
            <a:ext cx="3061131" cy="264667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4BD5A88-400E-5442-967D-8DA170A67C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5083" y="2993104"/>
            <a:ext cx="3061132" cy="2668679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BCB9CD-992D-5C48-AD9B-26775CDBA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3983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zh-CN" sz="4000" dirty="0"/>
              <a:t>Evaluations:</a:t>
            </a:r>
            <a:r>
              <a:rPr lang="zh-CN" altLang="en-US" sz="4000" dirty="0"/>
              <a:t> </a:t>
            </a:r>
            <a:r>
              <a:rPr lang="en-US" altLang="zh-CN" sz="4000" dirty="0" err="1"/>
              <a:t>NeuMF</a:t>
            </a:r>
            <a:endParaRPr kumimoji="1" lang="en-US" altLang="zh-CN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90FC4EA9-6C14-7544-A82E-F56922CB6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1915283"/>
              </p:ext>
            </p:extLst>
          </p:nvPr>
        </p:nvGraphicFramePr>
        <p:xfrm>
          <a:off x="677334" y="2216395"/>
          <a:ext cx="10992890" cy="4024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8868">
                  <a:extLst>
                    <a:ext uri="{9D8B030D-6E8A-4147-A177-3AD203B41FA5}">
                      <a16:colId xmlns:a16="http://schemas.microsoft.com/office/drawing/2014/main" val="435344136"/>
                    </a:ext>
                  </a:extLst>
                </a:gridCol>
                <a:gridCol w="3570923">
                  <a:extLst>
                    <a:ext uri="{9D8B030D-6E8A-4147-A177-3AD203B41FA5}">
                      <a16:colId xmlns:a16="http://schemas.microsoft.com/office/drawing/2014/main" val="528999818"/>
                    </a:ext>
                  </a:extLst>
                </a:gridCol>
                <a:gridCol w="3673099">
                  <a:extLst>
                    <a:ext uri="{9D8B030D-6E8A-4147-A177-3AD203B41FA5}">
                      <a16:colId xmlns:a16="http://schemas.microsoft.com/office/drawing/2014/main" val="1018375560"/>
                    </a:ext>
                  </a:extLst>
                </a:gridCol>
              </a:tblGrid>
              <a:tr h="703851">
                <a:tc gridSpan="3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>
                          <a:latin typeface="+mn-lt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Embedding</a:t>
                      </a:r>
                      <a:r>
                        <a:rPr lang="zh-CN" altLang="en-US" sz="2800" dirty="0">
                          <a:latin typeface="+mn-lt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 </a:t>
                      </a:r>
                      <a:r>
                        <a:rPr lang="en-US" altLang="zh-CN" sz="2800" dirty="0">
                          <a:latin typeface="+mn-lt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size</a:t>
                      </a:r>
                      <a:r>
                        <a:rPr lang="zh-CN" altLang="en-US" sz="2800" dirty="0">
                          <a:latin typeface="+mn-lt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 </a:t>
                      </a:r>
                      <a:r>
                        <a:rPr lang="en-US" altLang="zh-CN" sz="28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(</a:t>
                      </a:r>
                      <a:r>
                        <a:rPr lang="en-US" altLang="zh-CN" sz="2800" b="0" kern="1200" dirty="0" err="1">
                          <a:solidFill>
                            <a:schemeClr val="lt1"/>
                          </a:solidFill>
                          <a:effectLst/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num_factors</a:t>
                      </a:r>
                      <a:r>
                        <a:rPr lang="en-US" altLang="zh-CN" sz="28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)</a:t>
                      </a:r>
                      <a:endParaRPr lang="zh-CN" altLang="en-US" sz="2800" dirty="0">
                        <a:latin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912995"/>
                  </a:ext>
                </a:extLst>
              </a:tr>
              <a:tr h="52767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2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100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193249"/>
                  </a:ext>
                </a:extLst>
              </a:tr>
              <a:tr h="2792730"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920126"/>
                  </a:ext>
                </a:extLst>
              </a:tr>
            </a:tbl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55889130-62F8-FD4A-904E-443206D0F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973" y="3696161"/>
            <a:ext cx="3598784" cy="229427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02B7959-3CF4-9C4C-BFD2-5D707E780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6757" y="3696161"/>
            <a:ext cx="3520784" cy="217703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2E583EF-FEE2-F248-9B3B-2756D93A6B92}"/>
              </a:ext>
            </a:extLst>
          </p:cNvPr>
          <p:cNvSpPr/>
          <p:nvPr/>
        </p:nvSpPr>
        <p:spPr>
          <a:xfrm>
            <a:off x="677334" y="1626987"/>
            <a:ext cx="52389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lvl="0" indent="-171450" defTabSz="914400">
              <a:buFont typeface="Arial" panose="020B0604020202020204" pitchFamily="34" charset="0"/>
              <a:buChar char="•"/>
              <a:defRPr/>
            </a:pPr>
            <a:r>
              <a:rPr lang="en-US" altLang="zh-CN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nums_hiddens</a:t>
            </a: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=[10, 10, 10],</a:t>
            </a:r>
            <a:r>
              <a:rPr lang="zh-CN" alt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BPR</a:t>
            </a:r>
            <a:r>
              <a:rPr lang="zh-CN" alt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loss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9A59367-7E3C-5949-998B-95584D85AC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34" y="3696161"/>
            <a:ext cx="3625801" cy="2177030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6831E3-4EAC-E64B-B38E-AD5A12206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7131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zh-CN" sz="4000" dirty="0"/>
              <a:t>Evaluations:</a:t>
            </a:r>
            <a:r>
              <a:rPr lang="zh-CN" altLang="en-US" sz="4000" dirty="0"/>
              <a:t> </a:t>
            </a:r>
            <a:r>
              <a:rPr lang="en-US" altLang="zh-CN" sz="4000" dirty="0" err="1"/>
              <a:t>NeuMF</a:t>
            </a:r>
            <a:endParaRPr kumimoji="1" lang="en-US" altLang="zh-CN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90FC4EA9-6C14-7544-A82E-F56922CB6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581175"/>
              </p:ext>
            </p:extLst>
          </p:nvPr>
        </p:nvGraphicFramePr>
        <p:xfrm>
          <a:off x="677334" y="2216395"/>
          <a:ext cx="10992890" cy="4024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8868">
                  <a:extLst>
                    <a:ext uri="{9D8B030D-6E8A-4147-A177-3AD203B41FA5}">
                      <a16:colId xmlns:a16="http://schemas.microsoft.com/office/drawing/2014/main" val="435344136"/>
                    </a:ext>
                  </a:extLst>
                </a:gridCol>
                <a:gridCol w="3570923">
                  <a:extLst>
                    <a:ext uri="{9D8B030D-6E8A-4147-A177-3AD203B41FA5}">
                      <a16:colId xmlns:a16="http://schemas.microsoft.com/office/drawing/2014/main" val="528999818"/>
                    </a:ext>
                  </a:extLst>
                </a:gridCol>
                <a:gridCol w="3673099">
                  <a:extLst>
                    <a:ext uri="{9D8B030D-6E8A-4147-A177-3AD203B41FA5}">
                      <a16:colId xmlns:a16="http://schemas.microsoft.com/office/drawing/2014/main" val="1018375560"/>
                    </a:ext>
                  </a:extLst>
                </a:gridCol>
              </a:tblGrid>
              <a:tr h="703851">
                <a:tc gridSpan="3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>
                          <a:latin typeface="+mn-lt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MLP</a:t>
                      </a:r>
                      <a:r>
                        <a:rPr lang="zh-CN" altLang="en-US" sz="2800" dirty="0">
                          <a:latin typeface="+mn-lt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 </a:t>
                      </a:r>
                      <a:r>
                        <a:rPr lang="en-US" altLang="zh-CN" sz="2800" dirty="0">
                          <a:latin typeface="+mn-lt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structure</a:t>
                      </a:r>
                      <a:r>
                        <a:rPr lang="en-US" altLang="zh-CN" sz="28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(</a:t>
                      </a:r>
                      <a:r>
                        <a:rPr lang="en-US" altLang="zh-CN" sz="28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nums_hiddens</a:t>
                      </a:r>
                      <a:r>
                        <a:rPr lang="en-US" altLang="zh-CN" sz="28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)</a:t>
                      </a:r>
                      <a:endParaRPr lang="zh-CN" altLang="en-US" sz="2800" dirty="0">
                        <a:latin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912995"/>
                  </a:ext>
                </a:extLst>
              </a:tr>
              <a:tr h="52767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[20,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10]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[10,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10,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10]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[40,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30,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20,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10]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193249"/>
                  </a:ext>
                </a:extLst>
              </a:tr>
              <a:tr h="2792730"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920126"/>
                  </a:ext>
                </a:extLst>
              </a:tr>
            </a:tbl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55889130-62F8-FD4A-904E-443206D0F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973" y="3696161"/>
            <a:ext cx="3414870" cy="217703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2E583EF-FEE2-F248-9B3B-2756D93A6B92}"/>
              </a:ext>
            </a:extLst>
          </p:cNvPr>
          <p:cNvSpPr/>
          <p:nvPr/>
        </p:nvSpPr>
        <p:spPr>
          <a:xfrm>
            <a:off x="677334" y="1626987"/>
            <a:ext cx="3007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lvl="0" indent="-171450" defTabSz="91440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Embedding</a:t>
            </a:r>
            <a:r>
              <a:rPr lang="zh-CN" alt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size</a:t>
            </a:r>
            <a:r>
              <a:rPr lang="zh-CN" alt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zh-CN" alt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CA025D-DA76-E64A-B8DE-94D865E809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184" y="3696161"/>
            <a:ext cx="3613106" cy="217703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34025F8-7132-B64B-9BB2-7E3FBEAAAE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4906" y="3696161"/>
            <a:ext cx="3453255" cy="2051511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16A8793-DC6E-AE48-81F2-5E9E72559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0533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zh-CN" sz="4000" dirty="0"/>
              <a:t>Evaluations:</a:t>
            </a:r>
            <a:r>
              <a:rPr lang="zh-CN" altLang="en-US" sz="4000" dirty="0"/>
              <a:t> </a:t>
            </a:r>
            <a:r>
              <a:rPr lang="en-US" altLang="zh-CN" sz="4000" dirty="0" err="1"/>
              <a:t>NeuMF</a:t>
            </a:r>
            <a:endParaRPr kumimoji="1" lang="en-US" altLang="zh-CN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90FC4EA9-6C14-7544-A82E-F56922CB6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72694"/>
              </p:ext>
            </p:extLst>
          </p:nvPr>
        </p:nvGraphicFramePr>
        <p:xfrm>
          <a:off x="677334" y="2216395"/>
          <a:ext cx="9830517" cy="4024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24564">
                  <a:extLst>
                    <a:ext uri="{9D8B030D-6E8A-4147-A177-3AD203B41FA5}">
                      <a16:colId xmlns:a16="http://schemas.microsoft.com/office/drawing/2014/main" val="435344136"/>
                    </a:ext>
                  </a:extLst>
                </a:gridCol>
                <a:gridCol w="5005953">
                  <a:extLst>
                    <a:ext uri="{9D8B030D-6E8A-4147-A177-3AD203B41FA5}">
                      <a16:colId xmlns:a16="http://schemas.microsoft.com/office/drawing/2014/main" val="528999818"/>
                    </a:ext>
                  </a:extLst>
                </a:gridCol>
              </a:tblGrid>
              <a:tr h="703851">
                <a:tc gridSpan="2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>
                          <a:latin typeface="+mn-lt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Loss</a:t>
                      </a:r>
                      <a:r>
                        <a:rPr lang="zh-CN" altLang="en-US" sz="2800" dirty="0">
                          <a:latin typeface="+mn-lt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 </a:t>
                      </a:r>
                      <a:r>
                        <a:rPr lang="en-US" altLang="zh-CN" sz="2800" dirty="0">
                          <a:latin typeface="+mn-lt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function</a:t>
                      </a:r>
                      <a:endParaRPr lang="zh-CN" altLang="en-US" sz="2800" dirty="0">
                        <a:latin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912995"/>
                  </a:ext>
                </a:extLst>
              </a:tr>
              <a:tr h="52767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BPR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Loss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Hinge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Loss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193249"/>
                  </a:ext>
                </a:extLst>
              </a:tr>
              <a:tr h="2792730"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920126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C2E583EF-FEE2-F248-9B3B-2756D93A6B92}"/>
              </a:ext>
            </a:extLst>
          </p:cNvPr>
          <p:cNvSpPr/>
          <p:nvPr/>
        </p:nvSpPr>
        <p:spPr>
          <a:xfrm>
            <a:off x="677334" y="1626987"/>
            <a:ext cx="7051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lvl="0" indent="-171450" defTabSz="91440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Embedding</a:t>
            </a:r>
            <a:r>
              <a:rPr lang="zh-CN" alt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size</a:t>
            </a:r>
            <a:r>
              <a:rPr lang="zh-CN" alt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zh-CN" alt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10,</a:t>
            </a:r>
            <a:r>
              <a:rPr lang="zh-CN" alt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nums_hiddens</a:t>
            </a:r>
            <a:r>
              <a:rPr lang="en-US" altLang="zh-C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=[10, 10, 10]</a:t>
            </a:r>
            <a:r>
              <a:rPr lang="zh-CN" alt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endParaRPr lang="en-US" altLang="zh-CN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0FAAC9A-CDDA-3346-ABBE-70C424F27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862" y="3429000"/>
            <a:ext cx="4252074" cy="271076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56B6640-E7EA-5B4C-A34B-0AC2988CD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4070" y="3514576"/>
            <a:ext cx="4330337" cy="2568844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38A5738-FA2C-EE4E-8CF6-2609AF135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2952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zh-CN" sz="4000" dirty="0"/>
              <a:t>Evaluations:</a:t>
            </a:r>
            <a:r>
              <a:rPr lang="zh-CN" altLang="en-US" sz="4000" dirty="0"/>
              <a:t> </a:t>
            </a:r>
            <a:r>
              <a:rPr lang="en-US" altLang="zh-CN" sz="4000" dirty="0"/>
              <a:t>Caser</a:t>
            </a:r>
            <a:endParaRPr kumimoji="1" lang="en-US" altLang="zh-CN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90FC4EA9-6C14-7544-A82E-F56922CB6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149272"/>
              </p:ext>
            </p:extLst>
          </p:nvPr>
        </p:nvGraphicFramePr>
        <p:xfrm>
          <a:off x="677334" y="1721224"/>
          <a:ext cx="10638365" cy="4024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7966">
                  <a:extLst>
                    <a:ext uri="{9D8B030D-6E8A-4147-A177-3AD203B41FA5}">
                      <a16:colId xmlns:a16="http://schemas.microsoft.com/office/drawing/2014/main" val="435344136"/>
                    </a:ext>
                  </a:extLst>
                </a:gridCol>
                <a:gridCol w="3663564">
                  <a:extLst>
                    <a:ext uri="{9D8B030D-6E8A-4147-A177-3AD203B41FA5}">
                      <a16:colId xmlns:a16="http://schemas.microsoft.com/office/drawing/2014/main" val="528999818"/>
                    </a:ext>
                  </a:extLst>
                </a:gridCol>
                <a:gridCol w="3346835">
                  <a:extLst>
                    <a:ext uri="{9D8B030D-6E8A-4147-A177-3AD203B41FA5}">
                      <a16:colId xmlns:a16="http://schemas.microsoft.com/office/drawing/2014/main" val="1018375560"/>
                    </a:ext>
                  </a:extLst>
                </a:gridCol>
              </a:tblGrid>
              <a:tr h="703851">
                <a:tc gridSpan="3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/>
                        <a:t>Historical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interactions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length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(</a:t>
                      </a:r>
                      <a:r>
                        <a:rPr lang="en-US" altLang="zh-CN" sz="2800" i="1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</a:t>
                      </a:r>
                      <a:r>
                        <a:rPr lang="en-US" altLang="zh-CN" sz="2800" dirty="0"/>
                        <a:t>)</a:t>
                      </a:r>
                      <a:endParaRPr lang="zh-CN" altLang="en-US" sz="2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912995"/>
                  </a:ext>
                </a:extLst>
              </a:tr>
              <a:tr h="52767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5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15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193249"/>
                  </a:ext>
                </a:extLst>
              </a:tr>
              <a:tr h="2792730"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920126"/>
                  </a:ext>
                </a:extLst>
              </a:tr>
            </a:tbl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4378F765-5AA6-ED4D-A0DC-FC2547112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3166011"/>
            <a:ext cx="3511554" cy="211891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073F35D-826D-0F43-B823-49336F3938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0223" y="3144942"/>
            <a:ext cx="3511554" cy="212061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A5F2F8E-C89F-994F-8AC7-0738EA67B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3112" y="3166011"/>
            <a:ext cx="3236718" cy="1963928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E491D9-680A-B342-98D7-629A3E95A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424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05236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>
                <a:solidFill>
                  <a:schemeClr val="accent1"/>
                </a:solidFill>
              </a:rPr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1218420-629D-C640-8000-7009E0BFE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4194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3" y="609600"/>
            <a:ext cx="10062991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zh-CN" sz="4000" dirty="0"/>
              <a:t>Evaluations:</a:t>
            </a:r>
            <a:r>
              <a:rPr lang="zh-CN" altLang="en-US" sz="4000" dirty="0"/>
              <a:t> </a:t>
            </a:r>
            <a:r>
              <a:rPr lang="en-US" altLang="zh-CN" sz="3600" dirty="0"/>
              <a:t>Factorization</a:t>
            </a:r>
            <a:r>
              <a:rPr lang="zh-CN" altLang="en-US" sz="3600" dirty="0"/>
              <a:t> </a:t>
            </a:r>
            <a:r>
              <a:rPr lang="en-US" altLang="zh-CN" sz="3600" dirty="0"/>
              <a:t>machine</a:t>
            </a:r>
            <a:r>
              <a:rPr lang="zh-CN" altLang="en-US" sz="3600" dirty="0"/>
              <a:t> </a:t>
            </a:r>
            <a:r>
              <a:rPr lang="en-US" altLang="zh-CN" sz="3600" dirty="0"/>
              <a:t>(FM)</a:t>
            </a:r>
            <a:endParaRPr kumimoji="1" lang="en-US" altLang="zh-CN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90FC4EA9-6C14-7544-A82E-F56922CB6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390302"/>
              </p:ext>
            </p:extLst>
          </p:nvPr>
        </p:nvGraphicFramePr>
        <p:xfrm>
          <a:off x="677334" y="1721224"/>
          <a:ext cx="10638365" cy="4024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7966">
                  <a:extLst>
                    <a:ext uri="{9D8B030D-6E8A-4147-A177-3AD203B41FA5}">
                      <a16:colId xmlns:a16="http://schemas.microsoft.com/office/drawing/2014/main" val="435344136"/>
                    </a:ext>
                  </a:extLst>
                </a:gridCol>
                <a:gridCol w="3663564">
                  <a:extLst>
                    <a:ext uri="{9D8B030D-6E8A-4147-A177-3AD203B41FA5}">
                      <a16:colId xmlns:a16="http://schemas.microsoft.com/office/drawing/2014/main" val="528999818"/>
                    </a:ext>
                  </a:extLst>
                </a:gridCol>
                <a:gridCol w="3346835">
                  <a:extLst>
                    <a:ext uri="{9D8B030D-6E8A-4147-A177-3AD203B41FA5}">
                      <a16:colId xmlns:a16="http://schemas.microsoft.com/office/drawing/2014/main" val="1018375560"/>
                    </a:ext>
                  </a:extLst>
                </a:gridCol>
              </a:tblGrid>
              <a:tr h="703851">
                <a:tc gridSpan="3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/>
                        <a:t>Embedding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size</a:t>
                      </a:r>
                      <a:endParaRPr lang="zh-CN" altLang="en-US" sz="2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912995"/>
                  </a:ext>
                </a:extLst>
              </a:tr>
              <a:tr h="52767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5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100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193249"/>
                  </a:ext>
                </a:extLst>
              </a:tr>
              <a:tr h="2792730"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920126"/>
                  </a:ext>
                </a:extLst>
              </a:tr>
            </a:tbl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6018D78B-0025-8B40-BF8A-DB2FB0927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128" y="3021704"/>
            <a:ext cx="3515743" cy="272377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7F82289-27A2-5344-A9B3-B2A53878B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5974" y="3021704"/>
            <a:ext cx="3399725" cy="267121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619E0EF-654B-9B46-B40C-3469DA109F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859" y="2946466"/>
            <a:ext cx="3449721" cy="2746452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78B9CC-A577-B34A-BA8C-FFBC0C38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1349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3" y="609600"/>
            <a:ext cx="10062991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zh-CN" sz="4000" dirty="0"/>
              <a:t>Evaluations:</a:t>
            </a:r>
            <a:r>
              <a:rPr lang="zh-CN" altLang="en-US" sz="4000" dirty="0"/>
              <a:t> </a:t>
            </a:r>
            <a:r>
              <a:rPr lang="en-US" altLang="zh-CN" sz="3600" dirty="0" err="1"/>
              <a:t>DeepFM</a:t>
            </a:r>
            <a:endParaRPr kumimoji="1" lang="en-US" altLang="zh-CN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90FC4EA9-6C14-7544-A82E-F56922CB6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752187"/>
              </p:ext>
            </p:extLst>
          </p:nvPr>
        </p:nvGraphicFramePr>
        <p:xfrm>
          <a:off x="677334" y="2337106"/>
          <a:ext cx="10638365" cy="4024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7966">
                  <a:extLst>
                    <a:ext uri="{9D8B030D-6E8A-4147-A177-3AD203B41FA5}">
                      <a16:colId xmlns:a16="http://schemas.microsoft.com/office/drawing/2014/main" val="435344136"/>
                    </a:ext>
                  </a:extLst>
                </a:gridCol>
                <a:gridCol w="3663564">
                  <a:extLst>
                    <a:ext uri="{9D8B030D-6E8A-4147-A177-3AD203B41FA5}">
                      <a16:colId xmlns:a16="http://schemas.microsoft.com/office/drawing/2014/main" val="528999818"/>
                    </a:ext>
                  </a:extLst>
                </a:gridCol>
                <a:gridCol w="3346835">
                  <a:extLst>
                    <a:ext uri="{9D8B030D-6E8A-4147-A177-3AD203B41FA5}">
                      <a16:colId xmlns:a16="http://schemas.microsoft.com/office/drawing/2014/main" val="1018375560"/>
                    </a:ext>
                  </a:extLst>
                </a:gridCol>
              </a:tblGrid>
              <a:tr h="703851">
                <a:tc gridSpan="3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/>
                        <a:t>Structure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of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MLP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block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(</a:t>
                      </a:r>
                      <a:r>
                        <a:rPr lang="zh-CN" altLang="zh-CN" sz="2800" b="1" kern="1200" dirty="0">
                          <a:solidFill>
                            <a:schemeClr val="lt1"/>
                          </a:solidFill>
                          <a:effectLst/>
                          <a:latin typeface="Menlo" panose="020B0609030804020204" pitchFamily="49" charset="0"/>
                          <a:ea typeface="+mn-ea"/>
                          <a:cs typeface="Menlo" panose="020B0609030804020204" pitchFamily="49" charset="0"/>
                        </a:rPr>
                        <a:t>mlp_dims</a:t>
                      </a:r>
                      <a:r>
                        <a:rPr lang="en-US" altLang="zh-CN" sz="2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CN" altLang="zh-CN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912995"/>
                  </a:ext>
                </a:extLst>
              </a:tr>
              <a:tr h="52767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[20,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10]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[30,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20,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10]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[40,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30,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20,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10]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193249"/>
                  </a:ext>
                </a:extLst>
              </a:tr>
              <a:tr h="2792730"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920126"/>
                  </a:ext>
                </a:extLst>
              </a:tr>
            </a:tbl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AD3B5B05-9F66-FD4C-8C48-082F40F87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204" y="3633980"/>
            <a:ext cx="3372324" cy="261442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5F0102C-8CB7-1242-A92A-BB0167FBE4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2668" y="3633980"/>
            <a:ext cx="3393031" cy="261442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53EE1D8-D381-AA4A-B092-0FA3E5CD0D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33" y="3633980"/>
            <a:ext cx="3367487" cy="261442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2F4465B-4A16-E743-9622-C08850695361}"/>
              </a:ext>
            </a:extLst>
          </p:cNvPr>
          <p:cNvSpPr/>
          <p:nvPr/>
        </p:nvSpPr>
        <p:spPr>
          <a:xfrm>
            <a:off x="677333" y="1706321"/>
            <a:ext cx="2574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Embedding</a:t>
            </a:r>
            <a:r>
              <a:rPr lang="zh-CN" altLang="en-US" dirty="0"/>
              <a:t> </a:t>
            </a:r>
            <a:r>
              <a:rPr lang="en-US" altLang="zh-CN" dirty="0"/>
              <a:t>size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10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27650C-FC72-FE4E-9B4B-09556B4AC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3411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zh-CN" sz="4000" dirty="0"/>
              <a:t>Evaluations</a:t>
            </a:r>
            <a:endParaRPr kumimoji="1" lang="en-US" altLang="zh-CN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90FC4EA9-6C14-7544-A82E-F56922CB68C3}"/>
              </a:ext>
            </a:extLst>
          </p:cNvPr>
          <p:cNvGraphicFramePr>
            <a:graphicFrameLocks noGrp="1"/>
          </p:cNvGraphicFramePr>
          <p:nvPr/>
        </p:nvGraphicFramePr>
        <p:xfrm>
          <a:off x="404037" y="1466850"/>
          <a:ext cx="11632019" cy="50615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2929">
                  <a:extLst>
                    <a:ext uri="{9D8B030D-6E8A-4147-A177-3AD203B41FA5}">
                      <a16:colId xmlns:a16="http://schemas.microsoft.com/office/drawing/2014/main" val="435344136"/>
                    </a:ext>
                  </a:extLst>
                </a:gridCol>
                <a:gridCol w="3519620">
                  <a:extLst>
                    <a:ext uri="{9D8B030D-6E8A-4147-A177-3AD203B41FA5}">
                      <a16:colId xmlns:a16="http://schemas.microsoft.com/office/drawing/2014/main" val="528999818"/>
                    </a:ext>
                  </a:extLst>
                </a:gridCol>
                <a:gridCol w="4529470">
                  <a:extLst>
                    <a:ext uri="{9D8B030D-6E8A-4147-A177-3AD203B41FA5}">
                      <a16:colId xmlns:a16="http://schemas.microsoft.com/office/drawing/2014/main" val="1018375560"/>
                    </a:ext>
                  </a:extLst>
                </a:gridCol>
              </a:tblGrid>
              <a:tr h="703851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Rating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Prediction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Personalized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ranking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Click-through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rate</a:t>
                      </a:r>
                      <a:r>
                        <a:rPr lang="zh-CN" altLang="en-US" sz="2400" dirty="0"/>
                        <a:t> </a:t>
                      </a:r>
                      <a:r>
                        <a:rPr lang="en-US" altLang="zh-CN" sz="2400" dirty="0"/>
                        <a:t>prediction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193249"/>
                  </a:ext>
                </a:extLst>
              </a:tr>
              <a:tr h="203777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CN" sz="2400" dirty="0"/>
                        <a:t>MF</a:t>
                      </a:r>
                    </a:p>
                    <a:p>
                      <a:pPr algn="ctr"/>
                      <a:endParaRPr kumimoji="1" lang="en-US" altLang="zh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err="1"/>
                        <a:t>NeuMF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CN" sz="2400" dirty="0"/>
                        <a:t>FM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920126"/>
                  </a:ext>
                </a:extLst>
              </a:tr>
              <a:tr h="2319911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err="1"/>
                        <a:t>AutoRec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Caser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sz="2400" dirty="0" err="1"/>
                        <a:t>DeepFM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929254"/>
                  </a:ext>
                </a:extLst>
              </a:tr>
            </a:tbl>
          </a:graphicData>
        </a:graphic>
      </p:graphicFrame>
      <p:pic>
        <p:nvPicPr>
          <p:cNvPr id="11" name="图片 10">
            <a:extLst>
              <a:ext uri="{FF2B5EF4-FFF2-40B4-BE49-F238E27FC236}">
                <a16:creationId xmlns:a16="http://schemas.microsoft.com/office/drawing/2014/main" id="{EDC31965-EE76-4140-9578-E24E33E8C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184" y="2712908"/>
            <a:ext cx="1784203" cy="135792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4F6A7B7-7F53-5642-A53C-8988FF90CC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618" y="4777032"/>
            <a:ext cx="2031334" cy="156180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A27410D-BDE3-1549-94D0-0B65C543E8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7963" y="2596193"/>
            <a:ext cx="2124054" cy="156710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78AEF41-F69B-8A42-AD22-B319B8FD71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0538" y="4668934"/>
            <a:ext cx="2368550" cy="177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BF93A85-ADCF-C649-B1EF-16FA89F289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17143" y="2593414"/>
            <a:ext cx="1969389" cy="152292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0A78F62-ADC4-8E4F-A7FC-72BE76A618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67089" y="4720992"/>
            <a:ext cx="2343727" cy="1778000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7C61385-F1AB-A34D-B7E6-06889DA82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5895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1966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>
                <a:solidFill>
                  <a:schemeClr val="accent1"/>
                </a:solidFill>
              </a:rPr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C95DA0F-494A-9743-8895-D6A4F733F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674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Summary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B68C091-B910-9049-8FA0-359AF15B8C66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3C2F24A8-AFAD-2741-B653-BAACCA6816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205772"/>
              </p:ext>
            </p:extLst>
          </p:nvPr>
        </p:nvGraphicFramePr>
        <p:xfrm>
          <a:off x="965892" y="1570019"/>
          <a:ext cx="9953119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2414">
                  <a:extLst>
                    <a:ext uri="{9D8B030D-6E8A-4147-A177-3AD203B41FA5}">
                      <a16:colId xmlns:a16="http://schemas.microsoft.com/office/drawing/2014/main" val="1764659953"/>
                    </a:ext>
                  </a:extLst>
                </a:gridCol>
                <a:gridCol w="1326776">
                  <a:extLst>
                    <a:ext uri="{9D8B030D-6E8A-4147-A177-3AD203B41FA5}">
                      <a16:colId xmlns:a16="http://schemas.microsoft.com/office/drawing/2014/main" val="926557657"/>
                    </a:ext>
                  </a:extLst>
                </a:gridCol>
                <a:gridCol w="6113929">
                  <a:extLst>
                    <a:ext uri="{9D8B030D-6E8A-4147-A177-3AD203B41FA5}">
                      <a16:colId xmlns:a16="http://schemas.microsoft.com/office/drawing/2014/main" val="77243837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kumimoji="1" lang="en-US" altLang="zh-CN" sz="1800" dirty="0"/>
                        <a:t>Rec Systems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kumimoji="1" lang="en-US" altLang="zh-CN" sz="1800" dirty="0"/>
                        <a:t>Rec Systems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zh-CN" sz="1800" dirty="0"/>
                        <a:t>CF-based, context-based, content-based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790493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kumimoji="1" lang="en-US" altLang="zh-CN" sz="1800" dirty="0"/>
                        <a:t>Rec Tasks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kumimoji="1" lang="en-US" altLang="zh-CN" sz="1800" dirty="0"/>
                        <a:t>Rec Tasks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Rating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prediction, Personalized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ranking, </a:t>
                      </a:r>
                    </a:p>
                    <a:p>
                      <a:r>
                        <a:rPr lang="en-US" altLang="zh-CN" sz="1800" dirty="0"/>
                        <a:t>Sequence-aware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rec, Click-through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rate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prediction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79986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kumimoji="1" lang="en-US" altLang="zh-CN" sz="1800" dirty="0"/>
                        <a:t>Feedback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kumimoji="1" lang="en-US" altLang="zh-CN" sz="1800" dirty="0"/>
                        <a:t>Feedback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zh-CN" sz="1800" dirty="0"/>
                        <a:t>Explicit, implicit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6170049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kumimoji="1" lang="en-US" altLang="zh-CN" sz="1800" dirty="0"/>
                        <a:t>Ranking Loss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kumimoji="1" lang="en-US" altLang="zh-CN" sz="1800" dirty="0"/>
                        <a:t>Ranking Loss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zh-CN" sz="1800" dirty="0"/>
                        <a:t>Pointwise, pairwise, listwise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705135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altLang="zh-CN" dirty="0"/>
                        <a:t>Rating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Prediction</a:t>
                      </a:r>
                      <a:endParaRPr lang="zh-CN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kumimoji="1" lang="en-US" altLang="zh-CN" sz="1800" dirty="0"/>
                        <a:t>MF</a:t>
                      </a:r>
                    </a:p>
                    <a:p>
                      <a:r>
                        <a:rPr lang="en-US" altLang="zh-CN" dirty="0" err="1"/>
                        <a:t>AutoRec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zh-CN" sz="1800" dirty="0"/>
                        <a:t>Captures low-rank structure of </a:t>
                      </a:r>
                      <a:r>
                        <a:rPr kumimoji="1" lang="en-US" altLang="zh-CN" sz="1800" b="1" dirty="0"/>
                        <a:t>user-item interaction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81652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altLang="zh-CN" dirty="0" err="1"/>
                        <a:t>AutoRec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zh-CN" sz="1800" dirty="0"/>
                        <a:t>Frames MF with autoencoder to capture </a:t>
                      </a:r>
                      <a:r>
                        <a:rPr kumimoji="1" lang="en-US" altLang="zh-CN" sz="1800" b="1" dirty="0"/>
                        <a:t>nonlinearity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04444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altLang="zh-CN" dirty="0"/>
                        <a:t>Personalized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ranking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NeuMF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zh-CN" sz="1800" dirty="0"/>
                        <a:t>Combines MF and MLP to capture </a:t>
                      </a:r>
                      <a:r>
                        <a:rPr kumimoji="1" lang="en-US" altLang="zh-CN" sz="1800" b="1" dirty="0"/>
                        <a:t>nonlinearity</a:t>
                      </a:r>
                      <a:r>
                        <a:rPr kumimoji="1" lang="en-US" altLang="zh-CN" sz="1800" dirty="0"/>
                        <a:t> 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800851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r>
                        <a:rPr lang="en-US" altLang="zh-CN" dirty="0"/>
                        <a:t>Sequence-aware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Caser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zh-CN" sz="1800" dirty="0"/>
                        <a:t>Uses CNN to capture user’s </a:t>
                      </a:r>
                      <a:r>
                        <a:rPr kumimoji="1" lang="en-US" altLang="zh-CN" sz="1800" b="1" dirty="0"/>
                        <a:t>short-term</a:t>
                      </a:r>
                      <a:r>
                        <a:rPr kumimoji="1" lang="en-US" altLang="zh-CN" sz="1800" dirty="0"/>
                        <a:t> and long-term interests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447747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altLang="zh-CN" dirty="0"/>
                        <a:t>Click-through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rate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prediction</a:t>
                      </a:r>
                      <a:endParaRPr lang="zh-CN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kumimoji="1" lang="en-US" altLang="zh-CN" sz="1800" dirty="0"/>
                        <a:t>FM</a:t>
                      </a:r>
                    </a:p>
                    <a:p>
                      <a:r>
                        <a:rPr kumimoji="1" lang="en-US" altLang="zh-CN" sz="1800" dirty="0" err="1"/>
                        <a:t>DeepFM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zh-CN" sz="1800" dirty="0"/>
                        <a:t>Combines LR and MF to capture 2-way </a:t>
                      </a:r>
                      <a:r>
                        <a:rPr kumimoji="1" lang="en-US" altLang="zh-CN" sz="1800" b="1" dirty="0"/>
                        <a:t>feature interactions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5182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kumimoji="1" lang="en-US" altLang="zh-CN" sz="1800" dirty="0" err="1"/>
                        <a:t>DeepFM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zh-CN" sz="1800" dirty="0"/>
                        <a:t>Combines FM and MLP to capture </a:t>
                      </a:r>
                      <a:r>
                        <a:rPr kumimoji="1" lang="en-US" altLang="zh-CN" sz="1800" b="1" dirty="0"/>
                        <a:t>high-order</a:t>
                      </a:r>
                      <a:r>
                        <a:rPr kumimoji="1" lang="en-US" altLang="zh-CN" sz="1800" dirty="0"/>
                        <a:t> feature interactions and </a:t>
                      </a:r>
                      <a:r>
                        <a:rPr kumimoji="1" lang="en-US" altLang="zh-CN" sz="1800" b="1" dirty="0"/>
                        <a:t>nonlinearity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756650"/>
                  </a:ext>
                </a:extLst>
              </a:tr>
            </a:tbl>
          </a:graphicData>
        </a:graphic>
      </p:graphicFrame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1B0450-846E-B240-B79B-320B77085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54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Types of Rec Systems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75649" y="5184671"/>
            <a:ext cx="930094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CF-based: </a:t>
            </a:r>
            <a:r>
              <a:rPr lang="en-US" altLang="zh-CN" sz="2400" dirty="0"/>
              <a:t>user-item interaction, e.g. like/dislike, click or not</a:t>
            </a:r>
            <a:endParaRPr lang="en-US" altLang="zh-CN" sz="28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Content-based: </a:t>
            </a:r>
            <a:r>
              <a:rPr lang="en-US" altLang="zh-CN" sz="2400" dirty="0"/>
              <a:t>item features,</a:t>
            </a:r>
            <a:r>
              <a:rPr lang="zh-CN" altLang="en-US" sz="2400" dirty="0"/>
              <a:t> </a:t>
            </a:r>
            <a:r>
              <a:rPr lang="en-US" altLang="zh-CN" sz="2400" dirty="0"/>
              <a:t>user</a:t>
            </a:r>
            <a:r>
              <a:rPr lang="zh-CN" altLang="en-US" sz="2400" dirty="0"/>
              <a:t> </a:t>
            </a:r>
            <a:r>
              <a:rPr lang="en-US" altLang="zh-CN" sz="2400" dirty="0"/>
              <a:t>profiles</a:t>
            </a:r>
            <a:endParaRPr lang="en-US" altLang="zh-CN" sz="28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Context-based: </a:t>
            </a:r>
            <a:r>
              <a:rPr lang="en-US" altLang="zh-CN" sz="2400" dirty="0"/>
              <a:t>timestamp, location,</a:t>
            </a:r>
            <a:r>
              <a:rPr lang="zh-CN" altLang="en-US" sz="2400" dirty="0"/>
              <a:t> </a:t>
            </a:r>
            <a:r>
              <a:rPr lang="en-US" altLang="zh-CN" sz="2400" dirty="0"/>
              <a:t>weather</a:t>
            </a:r>
            <a:endParaRPr kumimoji="1" lang="en-US" altLang="zh-CN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41EF476-859F-8C42-9298-3141EB3CB32B}"/>
              </a:ext>
            </a:extLst>
          </p:cNvPr>
          <p:cNvGrpSpPr/>
          <p:nvPr/>
        </p:nvGrpSpPr>
        <p:grpSpPr>
          <a:xfrm>
            <a:off x="965892" y="1453055"/>
            <a:ext cx="9837670" cy="3572381"/>
            <a:chOff x="1935229" y="3106219"/>
            <a:chExt cx="9837670" cy="3572381"/>
          </a:xfrm>
        </p:grpSpPr>
        <p:pic>
          <p:nvPicPr>
            <p:cNvPr id="1026" name="Picture 2" descr="5: Content based filtering vs Collaborative filtering ( Source:... |  Download Scientific Diagram">
              <a:extLst>
                <a:ext uri="{FF2B5EF4-FFF2-40B4-BE49-F238E27FC236}">
                  <a16:creationId xmlns:a16="http://schemas.microsoft.com/office/drawing/2014/main" id="{413D8D51-63E4-C946-AF6E-B85DA0A60E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5229" y="3106219"/>
              <a:ext cx="5828261" cy="3572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Hybridisation Techniques for Cold-Starting Context-Aware Recommender …">
              <a:extLst>
                <a:ext uri="{FF2B5EF4-FFF2-40B4-BE49-F238E27FC236}">
                  <a16:creationId xmlns:a16="http://schemas.microsoft.com/office/drawing/2014/main" id="{7F1A2BAC-D572-A34B-BA38-D6B9EF7229B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43812" r="9158" b="8396"/>
            <a:stretch/>
          </p:blipFill>
          <p:spPr bwMode="auto">
            <a:xfrm>
              <a:off x="8463642" y="3429000"/>
              <a:ext cx="3309257" cy="29073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FA957E0A-8E72-3A4F-B902-AB1EBD0EE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19142" y="3326493"/>
              <a:ext cx="444500" cy="3009857"/>
            </a:xfrm>
            <a:prstGeom prst="rect">
              <a:avLst/>
            </a:prstGeom>
          </p:spPr>
        </p:pic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091C6CB9-0F71-B249-927E-661270FA8BDF}"/>
              </a:ext>
            </a:extLst>
          </p:cNvPr>
          <p:cNvSpPr txBox="1"/>
          <p:nvPr/>
        </p:nvSpPr>
        <p:spPr>
          <a:xfrm>
            <a:off x="8132533" y="1444225"/>
            <a:ext cx="2032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chemeClr val="tx2"/>
                </a:solidFill>
              </a:rPr>
              <a:t>CONTEXT-BASED</a:t>
            </a:r>
            <a:r>
              <a:rPr kumimoji="1" lang="zh-CN" altLang="en-US" sz="1200" dirty="0">
                <a:solidFill>
                  <a:schemeClr val="tx2"/>
                </a:solidFill>
              </a:rPr>
              <a:t> </a:t>
            </a:r>
            <a:r>
              <a:rPr kumimoji="1" lang="en-US" altLang="zh-CN" sz="1200" dirty="0">
                <a:solidFill>
                  <a:schemeClr val="tx2"/>
                </a:solidFill>
              </a:rPr>
              <a:t>FILTERING</a:t>
            </a:r>
            <a:endParaRPr kumimoji="1" lang="zh-CN" altLang="en-US" sz="1200" dirty="0">
              <a:solidFill>
                <a:schemeClr val="tx2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02592FD-E181-F64D-8295-6FDA03F09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839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05236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>
                <a:solidFill>
                  <a:schemeClr val="accent1"/>
                </a:solidFill>
              </a:rPr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29D672F-5780-2A4A-908C-82139BA82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189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Recommendation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Tasks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8680581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Based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application</a:t>
            </a:r>
            <a:r>
              <a:rPr lang="zh-CN" altLang="en-US" sz="2800" dirty="0"/>
              <a:t> </a:t>
            </a:r>
            <a:r>
              <a:rPr lang="en-US" altLang="zh-CN" sz="2800" dirty="0"/>
              <a:t>domain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Movies</a:t>
            </a:r>
            <a:r>
              <a:rPr lang="zh-CN" altLang="en-US" sz="2400" dirty="0"/>
              <a:t> </a:t>
            </a:r>
            <a:r>
              <a:rPr lang="en-US" altLang="zh-CN" sz="2400" dirty="0"/>
              <a:t>Rec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News</a:t>
            </a:r>
            <a:r>
              <a:rPr lang="zh-CN" altLang="en-US" sz="2400" dirty="0"/>
              <a:t> </a:t>
            </a:r>
            <a:r>
              <a:rPr lang="en-US" altLang="zh-CN" sz="2400" dirty="0"/>
              <a:t>Rec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Point-of-interest</a:t>
            </a:r>
            <a:r>
              <a:rPr lang="zh-CN" altLang="en-US" sz="2400" dirty="0"/>
              <a:t> </a:t>
            </a:r>
            <a:r>
              <a:rPr lang="en-US" altLang="zh-CN" sz="2400" dirty="0"/>
              <a:t>Rec</a:t>
            </a:r>
          </a:p>
          <a:p>
            <a:pPr lvl="1"/>
            <a:endParaRPr lang="en-US" altLang="zh-CN" sz="24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/>
              <a:t>Based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feedback</a:t>
            </a:r>
            <a:r>
              <a:rPr lang="zh-CN" altLang="en-US" sz="2800" dirty="0"/>
              <a:t>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input</a:t>
            </a:r>
            <a:r>
              <a:rPr lang="zh-CN" altLang="en-US" sz="2800" dirty="0"/>
              <a:t> </a:t>
            </a:r>
            <a:r>
              <a:rPr lang="en-US" altLang="zh-CN" sz="2800" dirty="0"/>
              <a:t>data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Rating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  <a:r>
              <a:rPr lang="zh-CN" altLang="en-US" sz="2400" dirty="0"/>
              <a:t> </a:t>
            </a:r>
            <a:r>
              <a:rPr lang="en-US" altLang="zh-CN" sz="2400" dirty="0"/>
              <a:t>(explicit</a:t>
            </a:r>
            <a:r>
              <a:rPr lang="zh-CN" altLang="en-US" sz="2400" dirty="0"/>
              <a:t> </a:t>
            </a:r>
            <a:r>
              <a:rPr lang="en-US" altLang="zh-CN" sz="2400" dirty="0"/>
              <a:t>feedback)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Top-n</a:t>
            </a:r>
            <a:r>
              <a:rPr lang="zh-CN" altLang="en-US" sz="2400" dirty="0"/>
              <a:t> </a:t>
            </a:r>
            <a:r>
              <a:rPr lang="en-US" altLang="zh-CN" sz="2400" dirty="0"/>
              <a:t>rec/Personalized</a:t>
            </a:r>
            <a:r>
              <a:rPr lang="zh-CN" altLang="en-US" sz="2400" dirty="0"/>
              <a:t> </a:t>
            </a:r>
            <a:r>
              <a:rPr lang="en-US" altLang="zh-CN" sz="2400" dirty="0"/>
              <a:t>ranking</a:t>
            </a:r>
            <a:r>
              <a:rPr lang="zh-CN" altLang="en-US" sz="2400" dirty="0"/>
              <a:t> </a:t>
            </a:r>
            <a:r>
              <a:rPr lang="en-US" altLang="zh-CN" sz="2400" dirty="0"/>
              <a:t>(implicit</a:t>
            </a:r>
            <a:r>
              <a:rPr lang="zh-CN" altLang="en-US" sz="2400" dirty="0"/>
              <a:t> </a:t>
            </a:r>
            <a:r>
              <a:rPr lang="en-US" altLang="zh-CN" sz="2400" dirty="0"/>
              <a:t>feedback)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Sequence-aware</a:t>
            </a:r>
            <a:r>
              <a:rPr lang="zh-CN" altLang="en-US" sz="2400" dirty="0"/>
              <a:t> </a:t>
            </a:r>
            <a:r>
              <a:rPr lang="en-US" altLang="zh-CN" sz="2400" dirty="0"/>
              <a:t>rec</a:t>
            </a:r>
            <a:r>
              <a:rPr lang="zh-CN" altLang="en-US" sz="2400" dirty="0"/>
              <a:t> </a:t>
            </a:r>
            <a:r>
              <a:rPr lang="en-US" altLang="zh-CN" sz="2400" dirty="0"/>
              <a:t>(timestamp</a:t>
            </a:r>
            <a:r>
              <a:rPr lang="zh-CN" altLang="en-US" sz="2400" dirty="0"/>
              <a:t> </a:t>
            </a:r>
            <a:r>
              <a:rPr lang="en-US" altLang="zh-CN" sz="2400" dirty="0"/>
              <a:t>input)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Click-through</a:t>
            </a:r>
            <a:r>
              <a:rPr lang="zh-CN" altLang="en-US" sz="2400" dirty="0"/>
              <a:t> </a:t>
            </a:r>
            <a:r>
              <a:rPr lang="en-US" altLang="zh-CN" sz="2400" dirty="0"/>
              <a:t>rate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1200150" lvl="2" indent="-285750">
              <a:buFont typeface="Arial" panose="020B0604020202090204" pitchFamily="34" charset="0"/>
              <a:buChar char="•"/>
            </a:pPr>
            <a:r>
              <a:rPr lang="en-US" altLang="zh-CN" sz="2400" dirty="0"/>
              <a:t>(implicit</a:t>
            </a:r>
            <a:r>
              <a:rPr lang="zh-CN" altLang="en-US" sz="2400" dirty="0"/>
              <a:t> </a:t>
            </a:r>
            <a:r>
              <a:rPr lang="en-US" altLang="zh-CN" sz="2400" dirty="0"/>
              <a:t>feedback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/>
              <a:t>various</a:t>
            </a:r>
            <a:r>
              <a:rPr lang="zh-CN" altLang="en-US" sz="2400" dirty="0"/>
              <a:t> </a:t>
            </a:r>
            <a:r>
              <a:rPr lang="en-US" altLang="zh-CN" sz="2400" dirty="0"/>
              <a:t>categorical</a:t>
            </a:r>
            <a:r>
              <a:rPr lang="zh-CN" altLang="en-US" sz="2400" dirty="0"/>
              <a:t> </a:t>
            </a:r>
            <a:r>
              <a:rPr lang="en-US" altLang="zh-CN" sz="2400" dirty="0"/>
              <a:t>features)</a:t>
            </a:r>
            <a:endParaRPr lang="en-US" altLang="zh-CN" sz="28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9E1086D-E859-D04E-B70F-1C3005925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363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5892" y="296769"/>
            <a:ext cx="7766936" cy="1096900"/>
          </a:xfrm>
        </p:spPr>
        <p:txBody>
          <a:bodyPr/>
          <a:lstStyle/>
          <a:p>
            <a:pPr algn="l"/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65892" y="1667584"/>
            <a:ext cx="3905236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Overview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Types of Rec Systems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Rec Tasks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>
                <a:solidFill>
                  <a:schemeClr val="accent1"/>
                </a:solidFill>
              </a:rPr>
              <a:t>Feedback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Pairwise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Ranking Loss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ADC68A-84C2-8F42-B36E-5C0A33514D18}"/>
              </a:ext>
            </a:extLst>
          </p:cNvPr>
          <p:cNvSpPr txBox="1"/>
          <p:nvPr/>
        </p:nvSpPr>
        <p:spPr>
          <a:xfrm>
            <a:off x="6257365" y="17212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FDB60A-E1F7-BE46-96FA-53C802BF50BB}"/>
              </a:ext>
            </a:extLst>
          </p:cNvPr>
          <p:cNvSpPr/>
          <p:nvPr/>
        </p:nvSpPr>
        <p:spPr>
          <a:xfrm>
            <a:off x="965892" y="3965408"/>
            <a:ext cx="434144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Notebook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Dataset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Evaluation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Summary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3E931-1D8C-984B-903B-6D7FEC6143A2}"/>
              </a:ext>
            </a:extLst>
          </p:cNvPr>
          <p:cNvSpPr/>
          <p:nvPr/>
        </p:nvSpPr>
        <p:spPr>
          <a:xfrm>
            <a:off x="5307337" y="1721224"/>
            <a:ext cx="6096000" cy="27392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kumimoji="1" lang="en-US" altLang="zh-CN" sz="2800" dirty="0"/>
              <a:t>Models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Matrix Factorization (MF)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AutoRec</a:t>
            </a:r>
            <a:endParaRPr kumimoji="1" lang="en-US" altLang="zh-CN" sz="2400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NeuMF</a:t>
            </a:r>
            <a:r>
              <a:rPr kumimoji="1" lang="en-US" altLang="zh-CN" sz="2400" dirty="0"/>
              <a:t> 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Caser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/>
              <a:t>Factorization Machine (FM)</a:t>
            </a: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kumimoji="1" lang="en-US" altLang="zh-CN" sz="2400" dirty="0" err="1"/>
              <a:t>DeepFM</a:t>
            </a:r>
            <a:endParaRPr kumimoji="1" lang="en-US" altLang="zh-CN" sz="240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64F7E9-A338-FC47-9ACA-9C635102A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359935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1970</TotalTime>
  <Words>4857</Words>
  <Application>Microsoft Macintosh PowerPoint</Application>
  <PresentationFormat>宽屏</PresentationFormat>
  <Paragraphs>898</Paragraphs>
  <Slides>54</Slides>
  <Notes>51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54</vt:i4>
      </vt:variant>
    </vt:vector>
  </HeadingPairs>
  <TitlesOfParts>
    <vt:vector size="60" baseType="lpstr">
      <vt:lpstr>等线</vt:lpstr>
      <vt:lpstr>Arial</vt:lpstr>
      <vt:lpstr>Menlo</vt:lpstr>
      <vt:lpstr>Trebuchet MS</vt:lpstr>
      <vt:lpstr>Wingdings 3</vt:lpstr>
      <vt:lpstr>平面</vt:lpstr>
      <vt:lpstr>Recommender System</vt:lpstr>
      <vt:lpstr>Content</vt:lpstr>
      <vt:lpstr>Content</vt:lpstr>
      <vt:lpstr>Overview: Recommender Systems</vt:lpstr>
      <vt:lpstr>Content</vt:lpstr>
      <vt:lpstr>Types of Rec Systems</vt:lpstr>
      <vt:lpstr>Content</vt:lpstr>
      <vt:lpstr>Recommendation Tasks</vt:lpstr>
      <vt:lpstr>Content</vt:lpstr>
      <vt:lpstr>Feedback</vt:lpstr>
      <vt:lpstr>Content</vt:lpstr>
      <vt:lpstr>Ranking Loss</vt:lpstr>
      <vt:lpstr>Pairwise Ranking Loss</vt:lpstr>
      <vt:lpstr>Bayesian personalized ranking loss (BPR)</vt:lpstr>
      <vt:lpstr>Hinge loss</vt:lpstr>
      <vt:lpstr>Content</vt:lpstr>
      <vt:lpstr>Content</vt:lpstr>
      <vt:lpstr>Matrix Factorization (MF)</vt:lpstr>
      <vt:lpstr>Matrix Factorization (MF)</vt:lpstr>
      <vt:lpstr>MF: Evaluation Metric</vt:lpstr>
      <vt:lpstr>Content</vt:lpstr>
      <vt:lpstr>AutoRec: framing MF with Autoencoders</vt:lpstr>
      <vt:lpstr>AutoRec: framing MF with Autoencoders</vt:lpstr>
      <vt:lpstr>Content</vt:lpstr>
      <vt:lpstr>NeuMF: Neural Matrix Factorization</vt:lpstr>
      <vt:lpstr>NeuMF: Model Architecture</vt:lpstr>
      <vt:lpstr>NeuMF: Notations</vt:lpstr>
      <vt:lpstr>NeuMF: Evaluation Metrics</vt:lpstr>
      <vt:lpstr>Content</vt:lpstr>
      <vt:lpstr>Caser: convolutional sequence embedding rec model</vt:lpstr>
      <vt:lpstr>Caser: Model Architecture</vt:lpstr>
      <vt:lpstr>Caser: Notations</vt:lpstr>
      <vt:lpstr>Content</vt:lpstr>
      <vt:lpstr>Factorization Machine (FM) </vt:lpstr>
      <vt:lpstr>2-way FM: factorization machine of degree 2 </vt:lpstr>
      <vt:lpstr>2-way FM: Notations </vt:lpstr>
      <vt:lpstr>Content</vt:lpstr>
      <vt:lpstr>DeepFM: Deep Factorization Machine </vt:lpstr>
      <vt:lpstr>DeepFM: Model Architecture </vt:lpstr>
      <vt:lpstr>Content</vt:lpstr>
      <vt:lpstr>MovieLens Dataset</vt:lpstr>
      <vt:lpstr>Online advertising dataset</vt:lpstr>
      <vt:lpstr>Content</vt:lpstr>
      <vt:lpstr>Evaluations: MF</vt:lpstr>
      <vt:lpstr>Evaluations: AutoRec</vt:lpstr>
      <vt:lpstr>Evaluations: NeuMF</vt:lpstr>
      <vt:lpstr>Evaluations: NeuMF</vt:lpstr>
      <vt:lpstr>Evaluations: NeuMF</vt:lpstr>
      <vt:lpstr>Evaluations: Caser</vt:lpstr>
      <vt:lpstr>Evaluations: Factorization machine (FM)</vt:lpstr>
      <vt:lpstr>Evaluations: DeepFM</vt:lpstr>
      <vt:lpstr>Evaluations</vt:lpstr>
      <vt:lpstr>Content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许 文馨</dc:creator>
  <cp:lastModifiedBy>许 文馨</cp:lastModifiedBy>
  <cp:revision>93</cp:revision>
  <dcterms:created xsi:type="dcterms:W3CDTF">2021-07-18T07:02:41Z</dcterms:created>
  <dcterms:modified xsi:type="dcterms:W3CDTF">2021-08-04T13:43:01Z</dcterms:modified>
</cp:coreProperties>
</file>

<file path=docProps/thumbnail.jpeg>
</file>